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 id="2588" r:id="rId29"/>
    <p:sldId id="2589" r:id="rId30"/>
    <p:sldId id="2590" r:id="rId31"/>
    <p:sldId id="2591" r:id="rId32"/>
    <p:sldId id="2592" r:id="rId33"/>
    <p:sldId id="2593" r:id="rId34"/>
    <p:sldId id="2594" r:id="rId35"/>
    <p:sldId id="2595" r:id="rId36"/>
    <p:sldId id="2596" r:id="rId37"/>
    <p:sldId id="2597" r:id="rId38"/>
    <p:sldId id="2598" r:id="rId39"/>
    <p:sldId id="259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yEase: Digital Payments App – Product Strategy and Roadmap" id="{3A9A74BD-B8F7-4805-B336-13101BB58C91}">
          <p14:sldIdLst>
            <p14:sldId id="2561"/>
            <p14:sldId id="2562"/>
          </p14:sldIdLst>
        </p14:section>
        <p14:section name="Market Opportunity and User Insights" id="{7E9E1DA3-7711-45D9-AE6C-6DD8EFA43650}">
          <p14:sldIdLst>
            <p14:sldId id="2563"/>
            <p14:sldId id="2564"/>
            <p14:sldId id="2565"/>
            <p14:sldId id="2566"/>
            <p14:sldId id="2567"/>
          </p14:sldIdLst>
        </p14:section>
        <p14:section name="Product Vision, Strategy, and Value Propositions" id="{651CFFFB-BC6A-4FB3-8771-FE8DFD75F1DE}">
          <p14:sldIdLst>
            <p14:sldId id="2568"/>
            <p14:sldId id="2569"/>
            <p14:sldId id="2570"/>
          </p14:sldIdLst>
        </p14:section>
        <p14:section name="Feature Requirements and Prioritisation" id="{8E0617FB-0326-49A2-B24A-3DB10517359D}">
          <p14:sldIdLst>
            <p14:sldId id="2571"/>
            <p14:sldId id="2572"/>
            <p14:sldId id="2573"/>
            <p14:sldId id="2574"/>
          </p14:sldIdLst>
        </p14:section>
        <p14:section name="Technical Architecture and Security" id="{65599261-9E4C-4B5B-A3E2-53D833EA69B4}">
          <p14:sldIdLst>
            <p14:sldId id="2575"/>
            <p14:sldId id="2576"/>
            <p14:sldId id="2577"/>
            <p14:sldId id="2578"/>
            <p14:sldId id="2579"/>
          </p14:sldIdLst>
        </p14:section>
        <p14:section name="Success Metrics and KPIs" id="{CD78000B-A0C5-4BF7-88EA-8B53FAA9E209}">
          <p14:sldIdLst>
            <p14:sldId id="2580"/>
            <p14:sldId id="2581"/>
            <p14:sldId id="2582"/>
            <p14:sldId id="2583"/>
            <p14:sldId id="2584"/>
          </p14:sldIdLst>
        </p14:section>
        <p14:section name="Competitive Analysis and Positioning" id="{B33F7060-2FF2-42BC-ADC5-F1492E34DF55}">
          <p14:sldIdLst>
            <p14:sldId id="2585"/>
            <p14:sldId id="2586"/>
            <p14:sldId id="2587"/>
            <p14:sldId id="2588"/>
            <p14:sldId id="2589"/>
          </p14:sldIdLst>
        </p14:section>
        <p14:section name="Go-to-Market Strategy and Launch Plan" id="{C21AFE78-1BE5-49C2-953C-5647DEE6E048}">
          <p14:sldIdLst>
            <p14:sldId id="2590"/>
            <p14:sldId id="2591"/>
            <p14:sldId id="2592"/>
            <p14:sldId id="2593"/>
            <p14:sldId id="2594"/>
          </p14:sldIdLst>
        </p14:section>
        <p14:section name="Product Roadmap and Risk Assessment" id="{DEBC5EEA-2A21-4C05-BCAE-F95475BB3A4F}">
          <p14:sldIdLst>
            <p14:sldId id="2595"/>
            <p14:sldId id="2596"/>
            <p14:sldId id="2597"/>
            <p14:sldId id="2598"/>
          </p14:sldIdLst>
        </p14:section>
        <p14:section name="Conclusion: Strategic Path Forward for PayEase" id="{D01C40C5-FBA0-465D-A723-496782F450E2}">
          <p14:sldIdLst>
            <p14:sldId id="259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97" autoAdjust="0"/>
    <p:restoredTop sz="94660"/>
  </p:normalViewPr>
  <p:slideViewPr>
    <p:cSldViewPr snapToGrid="0">
      <p:cViewPr varScale="1">
        <p:scale>
          <a:sx n="47" d="100"/>
          <a:sy n="47" d="100"/>
        </p:scale>
        <p:origin x="1408" y="25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diagrams/_rels/data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745D09-4C2C-4EB1-9B60-9FFE57AFF74F}"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IN"/>
        </a:p>
      </dgm:t>
    </dgm:pt>
    <dgm:pt modelId="{12BBB74D-61B4-4E1A-B89F-8265A99F3F47}">
      <dgm:prSet/>
      <dgm:spPr/>
      <dgm:t>
        <a:bodyPr/>
        <a:lstStyle/>
        <a:p>
          <a:pPr>
            <a:lnSpc>
              <a:spcPct val="100000"/>
            </a:lnSpc>
            <a:defRPr b="1"/>
          </a:pPr>
          <a:r>
            <a:rPr lang="en-IN"/>
            <a:t>Onboarding Optimization</a:t>
          </a:r>
        </a:p>
      </dgm:t>
    </dgm:pt>
    <dgm:pt modelId="{5323A7A9-AACC-4453-85D5-C95662371D9D}" type="parTrans" cxnId="{F0C92CDC-E512-4946-B16A-66B921D13054}">
      <dgm:prSet/>
      <dgm:spPr/>
      <dgm:t>
        <a:bodyPr/>
        <a:lstStyle/>
        <a:p>
          <a:endParaRPr lang="en-IN"/>
        </a:p>
      </dgm:t>
    </dgm:pt>
    <dgm:pt modelId="{6262CD41-2703-45EB-AEB0-CB01602B0C0F}" type="sibTrans" cxnId="{F0C92CDC-E512-4946-B16A-66B921D13054}">
      <dgm:prSet/>
      <dgm:spPr/>
      <dgm:t>
        <a:bodyPr/>
        <a:lstStyle/>
        <a:p>
          <a:pPr>
            <a:lnSpc>
              <a:spcPct val="100000"/>
            </a:lnSpc>
            <a:defRPr b="1"/>
          </a:pPr>
          <a:endParaRPr lang="en-IN"/>
        </a:p>
      </dgm:t>
    </dgm:pt>
    <dgm:pt modelId="{468C7330-C6E9-45B4-9CC1-C5D37946F202}">
      <dgm:prSet/>
      <dgm:spPr/>
      <dgm:t>
        <a:bodyPr/>
        <a:lstStyle/>
        <a:p>
          <a:pPr>
            <a:lnSpc>
              <a:spcPct val="100000"/>
            </a:lnSpc>
          </a:pPr>
          <a:r>
            <a:rPr lang="en-IN"/>
            <a:t>Simplified 3-step registration with interactive tutorials ensures smooth first transactions and early success moments.</a:t>
          </a:r>
        </a:p>
      </dgm:t>
    </dgm:pt>
    <dgm:pt modelId="{A6552EAB-3EF6-4B28-A59B-61F7BF970F7C}" type="parTrans" cxnId="{B1C3B9E0-1841-4A8B-89B6-9DFC5B9FAD57}">
      <dgm:prSet/>
      <dgm:spPr/>
      <dgm:t>
        <a:bodyPr/>
        <a:lstStyle/>
        <a:p>
          <a:endParaRPr lang="en-IN"/>
        </a:p>
      </dgm:t>
    </dgm:pt>
    <dgm:pt modelId="{95FE0F23-BB2B-4FC3-BA9D-4D0A793CB4C4}" type="sibTrans" cxnId="{B1C3B9E0-1841-4A8B-89B6-9DFC5B9FAD57}">
      <dgm:prSet/>
      <dgm:spPr/>
      <dgm:t>
        <a:bodyPr/>
        <a:lstStyle/>
        <a:p>
          <a:endParaRPr lang="en-IN"/>
        </a:p>
      </dgm:t>
    </dgm:pt>
    <dgm:pt modelId="{8EE983D1-041E-4A3C-9A83-891E8CEBAD96}">
      <dgm:prSet/>
      <dgm:spPr/>
      <dgm:t>
        <a:bodyPr/>
        <a:lstStyle/>
        <a:p>
          <a:pPr>
            <a:lnSpc>
              <a:spcPct val="100000"/>
            </a:lnSpc>
            <a:defRPr b="1"/>
          </a:pPr>
          <a:r>
            <a:rPr lang="en-IN"/>
            <a:t>Engagement Tactics</a:t>
          </a:r>
        </a:p>
      </dgm:t>
    </dgm:pt>
    <dgm:pt modelId="{4F635DDC-F6D2-4E6A-A82E-BF4F395824B4}" type="parTrans" cxnId="{FB7162A5-426F-435F-A323-190D7185DF09}">
      <dgm:prSet/>
      <dgm:spPr/>
      <dgm:t>
        <a:bodyPr/>
        <a:lstStyle/>
        <a:p>
          <a:endParaRPr lang="en-IN"/>
        </a:p>
      </dgm:t>
    </dgm:pt>
    <dgm:pt modelId="{DA4FE7E9-3A53-4C7F-8B75-274ACA31A2FC}" type="sibTrans" cxnId="{FB7162A5-426F-435F-A323-190D7185DF09}">
      <dgm:prSet/>
      <dgm:spPr/>
      <dgm:t>
        <a:bodyPr/>
        <a:lstStyle/>
        <a:p>
          <a:pPr>
            <a:lnSpc>
              <a:spcPct val="100000"/>
            </a:lnSpc>
            <a:defRPr b="1"/>
          </a:pPr>
          <a:endParaRPr lang="en-IN"/>
        </a:p>
      </dgm:t>
    </dgm:pt>
    <dgm:pt modelId="{9D32B643-6DF0-4FF2-893A-95C38F5F9816}">
      <dgm:prSet/>
      <dgm:spPr/>
      <dgm:t>
        <a:bodyPr/>
        <a:lstStyle/>
        <a:p>
          <a:pPr>
            <a:lnSpc>
              <a:spcPct val="100000"/>
            </a:lnSpc>
          </a:pPr>
          <a:r>
            <a:rPr lang="en-IN"/>
            <a:t>Push notifications, spending insights, gamification, and personalised offers keep users actively engaged.</a:t>
          </a:r>
        </a:p>
      </dgm:t>
    </dgm:pt>
    <dgm:pt modelId="{2CEF30EA-0156-4D2C-A2A8-FDAC900D8B43}" type="parTrans" cxnId="{EF3BCA11-8969-48BF-B185-5042C40A2F4B}">
      <dgm:prSet/>
      <dgm:spPr/>
      <dgm:t>
        <a:bodyPr/>
        <a:lstStyle/>
        <a:p>
          <a:endParaRPr lang="en-IN"/>
        </a:p>
      </dgm:t>
    </dgm:pt>
    <dgm:pt modelId="{AFF58CEC-735A-4D61-A8B8-8FD2FCA485A0}" type="sibTrans" cxnId="{EF3BCA11-8969-48BF-B185-5042C40A2F4B}">
      <dgm:prSet/>
      <dgm:spPr/>
      <dgm:t>
        <a:bodyPr/>
        <a:lstStyle/>
        <a:p>
          <a:endParaRPr lang="en-IN"/>
        </a:p>
      </dgm:t>
    </dgm:pt>
    <dgm:pt modelId="{0D4F61B4-B6DD-4B38-9B0E-3D83232485F3}">
      <dgm:prSet/>
      <dgm:spPr/>
      <dgm:t>
        <a:bodyPr/>
        <a:lstStyle/>
        <a:p>
          <a:pPr>
            <a:lnSpc>
              <a:spcPct val="100000"/>
            </a:lnSpc>
            <a:defRPr b="1"/>
          </a:pPr>
          <a:r>
            <a:rPr lang="en-IN"/>
            <a:t>Loyalty Programs</a:t>
          </a:r>
        </a:p>
      </dgm:t>
    </dgm:pt>
    <dgm:pt modelId="{5E4A6DCB-19F1-46D2-A023-CD3C01518447}" type="parTrans" cxnId="{4F2DEA65-A261-4501-9EE0-15A8429ACF38}">
      <dgm:prSet/>
      <dgm:spPr/>
      <dgm:t>
        <a:bodyPr/>
        <a:lstStyle/>
        <a:p>
          <a:endParaRPr lang="en-IN"/>
        </a:p>
      </dgm:t>
    </dgm:pt>
    <dgm:pt modelId="{EB70BC6B-027F-4685-AF0F-D0DB0C7DD484}" type="sibTrans" cxnId="{4F2DEA65-A261-4501-9EE0-15A8429ACF38}">
      <dgm:prSet/>
      <dgm:spPr/>
      <dgm:t>
        <a:bodyPr/>
        <a:lstStyle/>
        <a:p>
          <a:endParaRPr lang="en-IN"/>
        </a:p>
      </dgm:t>
    </dgm:pt>
    <dgm:pt modelId="{464A15C8-53CC-4AF1-9B89-878CC79738C5}">
      <dgm:prSet/>
      <dgm:spPr/>
      <dgm:t>
        <a:bodyPr/>
        <a:lstStyle/>
        <a:p>
          <a:pPr>
            <a:lnSpc>
              <a:spcPct val="100000"/>
            </a:lnSpc>
          </a:pPr>
          <a:r>
            <a:rPr lang="en-IN"/>
            <a:t>Cashback, tier-based rewards, exclusive discounts, and special occasion rewards foster long-term loyalty.</a:t>
          </a:r>
        </a:p>
      </dgm:t>
    </dgm:pt>
    <dgm:pt modelId="{FB573357-24B9-4F25-B212-19E2DD027C8C}" type="parTrans" cxnId="{70197215-8A4E-43D6-9F83-BE58560E7F48}">
      <dgm:prSet/>
      <dgm:spPr/>
      <dgm:t>
        <a:bodyPr/>
        <a:lstStyle/>
        <a:p>
          <a:endParaRPr lang="en-IN"/>
        </a:p>
      </dgm:t>
    </dgm:pt>
    <dgm:pt modelId="{BFBCB509-BF0E-4122-96E4-23CED4D68AB8}" type="sibTrans" cxnId="{70197215-8A4E-43D6-9F83-BE58560E7F48}">
      <dgm:prSet/>
      <dgm:spPr/>
      <dgm:t>
        <a:bodyPr/>
        <a:lstStyle/>
        <a:p>
          <a:endParaRPr lang="en-IN"/>
        </a:p>
      </dgm:t>
    </dgm:pt>
    <dgm:pt modelId="{C7A30CB1-862C-4A39-B6EB-274259286B92}" type="pres">
      <dgm:prSet presAssocID="{0E745D09-4C2C-4EB1-9B60-9FFE57AFF74F}" presName="Root" presStyleCnt="0">
        <dgm:presLayoutVars>
          <dgm:dir/>
          <dgm:resizeHandles val="exact"/>
        </dgm:presLayoutVars>
      </dgm:prSet>
      <dgm:spPr/>
    </dgm:pt>
    <dgm:pt modelId="{D3D9346A-4C5C-41F7-A105-2D7DEBDA022D}" type="pres">
      <dgm:prSet presAssocID="{12BBB74D-61B4-4E1A-B89F-8265A99F3F47}" presName="Composite" presStyleCnt="0"/>
      <dgm:spPr/>
    </dgm:pt>
    <dgm:pt modelId="{6C0DB318-9B30-41F8-919A-08037CE28D4E}" type="pres">
      <dgm:prSet presAssocID="{12BBB74D-61B4-4E1A-B89F-8265A99F3F47}"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7045" r="16205" b="1"/>
          <a:stretch/>
        </a:blipFill>
      </dgm:spPr>
      <dgm:extLst>
        <a:ext uri="{E40237B7-FDA0-4F09-8148-C483321AD2D9}">
          <dgm14:cNvPr xmlns:dgm14="http://schemas.microsoft.com/office/drawing/2010/diagram" id="0" name="" descr="GRADUATION CONCEPT"/>
        </a:ext>
      </dgm:extLst>
    </dgm:pt>
    <dgm:pt modelId="{6F235932-CFA7-4615-97F6-BF43724B800E}" type="pres">
      <dgm:prSet presAssocID="{12BBB74D-61B4-4E1A-B89F-8265A99F3F47}" presName="Subtitle" presStyleLbl="revTx" presStyleIdx="0" presStyleCnt="6">
        <dgm:presLayoutVars>
          <dgm:chMax val="0"/>
          <dgm:bulletEnabled/>
        </dgm:presLayoutVars>
      </dgm:prSet>
      <dgm:spPr/>
    </dgm:pt>
    <dgm:pt modelId="{4042FFC5-F3E1-4CBE-AA99-D98BB3BB0695}" type="pres">
      <dgm:prSet presAssocID="{12BBB74D-61B4-4E1A-B89F-8265A99F3F47}" presName="Description" presStyleLbl="revTx" presStyleIdx="1" presStyleCnt="6">
        <dgm:presLayoutVars>
          <dgm:bulletEnabled/>
        </dgm:presLayoutVars>
      </dgm:prSet>
      <dgm:spPr/>
    </dgm:pt>
    <dgm:pt modelId="{368A8F96-587E-4B4E-B31C-4B1205D5DD36}" type="pres">
      <dgm:prSet presAssocID="{6262CD41-2703-45EB-AEB0-CB01602B0C0F}" presName="sibTrans" presStyleLbl="sibTrans2D1" presStyleIdx="0" presStyleCnt="0"/>
      <dgm:spPr/>
    </dgm:pt>
    <dgm:pt modelId="{2F1A5984-BBF1-4A69-B9CF-3C152788DFA3}" type="pres">
      <dgm:prSet presAssocID="{8EE983D1-041E-4A3C-9A83-891E8CEBAD96}" presName="Composite" presStyleCnt="0"/>
      <dgm:spPr/>
    </dgm:pt>
    <dgm:pt modelId="{2EFF4F68-1ACC-4C84-9175-C49A1CB8D634}" type="pres">
      <dgm:prSet presAssocID="{8EE983D1-041E-4A3C-9A83-891E8CEBAD96}"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9275" r="13976" b="1"/>
          <a:stretch/>
        </a:blipFill>
      </dgm:spPr>
      <dgm:extLst>
        <a:ext uri="{E40237B7-FDA0-4F09-8148-C483321AD2D9}">
          <dgm14:cNvPr xmlns:dgm14="http://schemas.microsoft.com/office/drawing/2010/diagram" id="0" name="" descr="Male hand holding phone, online learning app on phone screen"/>
        </a:ext>
      </dgm:extLst>
    </dgm:pt>
    <dgm:pt modelId="{415EA0CA-9D90-48B4-A74B-0E82004BC2C2}" type="pres">
      <dgm:prSet presAssocID="{8EE983D1-041E-4A3C-9A83-891E8CEBAD96}" presName="Subtitle" presStyleLbl="revTx" presStyleIdx="2" presStyleCnt="6">
        <dgm:presLayoutVars>
          <dgm:chMax val="0"/>
          <dgm:bulletEnabled/>
        </dgm:presLayoutVars>
      </dgm:prSet>
      <dgm:spPr/>
    </dgm:pt>
    <dgm:pt modelId="{360DA2ED-E731-46DE-9478-E4D5D49227C3}" type="pres">
      <dgm:prSet presAssocID="{8EE983D1-041E-4A3C-9A83-891E8CEBAD96}" presName="Description" presStyleLbl="revTx" presStyleIdx="3" presStyleCnt="6">
        <dgm:presLayoutVars>
          <dgm:bulletEnabled/>
        </dgm:presLayoutVars>
      </dgm:prSet>
      <dgm:spPr/>
    </dgm:pt>
    <dgm:pt modelId="{F1F58711-9B5B-4111-905E-FF0CBBB030A4}" type="pres">
      <dgm:prSet presAssocID="{DA4FE7E9-3A53-4C7F-8B75-274ACA31A2FC}" presName="sibTrans" presStyleLbl="sibTrans2D1" presStyleIdx="0" presStyleCnt="0"/>
      <dgm:spPr/>
    </dgm:pt>
    <dgm:pt modelId="{1144D90F-BB1D-4DFB-8AF2-34AE1DF4E399}" type="pres">
      <dgm:prSet presAssocID="{0D4F61B4-B6DD-4B38-9B0E-3D83232485F3}" presName="Composite" presStyleCnt="0"/>
      <dgm:spPr/>
    </dgm:pt>
    <dgm:pt modelId="{AC684856-4A1A-4B0F-A0D4-5BB404EF77DB}" type="pres">
      <dgm:prSet presAssocID="{0D4F61B4-B6DD-4B38-9B0E-3D83232485F3}"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1228" r="15526" b="6"/>
          <a:stretch/>
        </a:blipFill>
      </dgm:spPr>
      <dgm:extLst>
        <a:ext uri="{E40237B7-FDA0-4F09-8148-C483321AD2D9}">
          <dgm14:cNvPr xmlns:dgm14="http://schemas.microsoft.com/office/drawing/2010/diagram" id="0" name="" descr="Woman's hand with ballpoint pen draw signs - I, heart and gift box. Signs were drawn ballpoint pens by myself (Property release included)."/>
        </a:ext>
      </dgm:extLst>
    </dgm:pt>
    <dgm:pt modelId="{0743C1A4-4406-40E5-96A0-9C962AED8ABF}" type="pres">
      <dgm:prSet presAssocID="{0D4F61B4-B6DD-4B38-9B0E-3D83232485F3}" presName="Subtitle" presStyleLbl="revTx" presStyleIdx="4" presStyleCnt="6">
        <dgm:presLayoutVars>
          <dgm:chMax val="0"/>
          <dgm:bulletEnabled/>
        </dgm:presLayoutVars>
      </dgm:prSet>
      <dgm:spPr/>
    </dgm:pt>
    <dgm:pt modelId="{73BE1BEE-418B-42F2-B8D9-F4A9AD92E1FF}" type="pres">
      <dgm:prSet presAssocID="{0D4F61B4-B6DD-4B38-9B0E-3D83232485F3}" presName="Description" presStyleLbl="revTx" presStyleIdx="5" presStyleCnt="6">
        <dgm:presLayoutVars>
          <dgm:bulletEnabled/>
        </dgm:presLayoutVars>
      </dgm:prSet>
      <dgm:spPr/>
    </dgm:pt>
  </dgm:ptLst>
  <dgm:cxnLst>
    <dgm:cxn modelId="{378FCD02-EB37-46B2-9F5A-76AFF653D9F8}" type="presOf" srcId="{6262CD41-2703-45EB-AEB0-CB01602B0C0F}" destId="{368A8F96-587E-4B4E-B31C-4B1205D5DD36}" srcOrd="0" destOrd="0" presId="urn:microsoft.com/office/officeart/2024/3/layout/verticalVisualTextBlock1"/>
    <dgm:cxn modelId="{99A1F710-2D8B-4A08-9AC0-78722534CFFD}" type="presOf" srcId="{DA4FE7E9-3A53-4C7F-8B75-274ACA31A2FC}" destId="{F1F58711-9B5B-4111-905E-FF0CBBB030A4}" srcOrd="0" destOrd="0" presId="urn:microsoft.com/office/officeart/2024/3/layout/verticalVisualTextBlock1"/>
    <dgm:cxn modelId="{EF3BCA11-8969-48BF-B185-5042C40A2F4B}" srcId="{8EE983D1-041E-4A3C-9A83-891E8CEBAD96}" destId="{9D32B643-6DF0-4FF2-893A-95C38F5F9816}" srcOrd="0" destOrd="0" parTransId="{2CEF30EA-0156-4D2C-A2A8-FDAC900D8B43}" sibTransId="{AFF58CEC-735A-4D61-A8B8-8FD2FCA485A0}"/>
    <dgm:cxn modelId="{70197215-8A4E-43D6-9F83-BE58560E7F48}" srcId="{0D4F61B4-B6DD-4B38-9B0E-3D83232485F3}" destId="{464A15C8-53CC-4AF1-9B89-878CC79738C5}" srcOrd="0" destOrd="0" parTransId="{FB573357-24B9-4F25-B212-19E2DD027C8C}" sibTransId="{BFBCB509-BF0E-4122-96E4-23CED4D68AB8}"/>
    <dgm:cxn modelId="{56B9362E-5C5A-46C8-8298-8B711F3ED144}" type="presOf" srcId="{0D4F61B4-B6DD-4B38-9B0E-3D83232485F3}" destId="{0743C1A4-4406-40E5-96A0-9C962AED8ABF}" srcOrd="0" destOrd="0" presId="urn:microsoft.com/office/officeart/2024/3/layout/verticalVisualTextBlock1"/>
    <dgm:cxn modelId="{0441BD2F-D35B-491B-86F8-76D6C86ACC67}" type="presOf" srcId="{468C7330-C6E9-45B4-9CC1-C5D37946F202}" destId="{4042FFC5-F3E1-4CBE-AA99-D98BB3BB0695}" srcOrd="0" destOrd="0" presId="urn:microsoft.com/office/officeart/2024/3/layout/verticalVisualTextBlock1"/>
    <dgm:cxn modelId="{CBCF4339-1903-4EB9-9181-7A09909959DD}" type="presOf" srcId="{9D32B643-6DF0-4FF2-893A-95C38F5F9816}" destId="{360DA2ED-E731-46DE-9478-E4D5D49227C3}" srcOrd="0" destOrd="0" presId="urn:microsoft.com/office/officeart/2024/3/layout/verticalVisualTextBlock1"/>
    <dgm:cxn modelId="{F3D27240-CEFE-4942-ABCD-1760D4B57993}" type="presOf" srcId="{0E745D09-4C2C-4EB1-9B60-9FFE57AFF74F}" destId="{C7A30CB1-862C-4A39-B6EB-274259286B92}" srcOrd="0" destOrd="0" presId="urn:microsoft.com/office/officeart/2024/3/layout/verticalVisualTextBlock1"/>
    <dgm:cxn modelId="{7136C45B-19CC-4A05-AC4B-10B106247BA4}" type="presOf" srcId="{12BBB74D-61B4-4E1A-B89F-8265A99F3F47}" destId="{6F235932-CFA7-4615-97F6-BF43724B800E}" srcOrd="0" destOrd="0" presId="urn:microsoft.com/office/officeart/2024/3/layout/verticalVisualTextBlock1"/>
    <dgm:cxn modelId="{4F2DEA65-A261-4501-9EE0-15A8429ACF38}" srcId="{0E745D09-4C2C-4EB1-9B60-9FFE57AFF74F}" destId="{0D4F61B4-B6DD-4B38-9B0E-3D83232485F3}" srcOrd="2" destOrd="0" parTransId="{5E4A6DCB-19F1-46D2-A023-CD3C01518447}" sibTransId="{EB70BC6B-027F-4685-AF0F-D0DB0C7DD484}"/>
    <dgm:cxn modelId="{093F4185-A8BE-43B4-AFC5-0362E98A7994}" type="presOf" srcId="{8EE983D1-041E-4A3C-9A83-891E8CEBAD96}" destId="{415EA0CA-9D90-48B4-A74B-0E82004BC2C2}" srcOrd="0" destOrd="0" presId="urn:microsoft.com/office/officeart/2024/3/layout/verticalVisualTextBlock1"/>
    <dgm:cxn modelId="{FB7162A5-426F-435F-A323-190D7185DF09}" srcId="{0E745D09-4C2C-4EB1-9B60-9FFE57AFF74F}" destId="{8EE983D1-041E-4A3C-9A83-891E8CEBAD96}" srcOrd="1" destOrd="0" parTransId="{4F635DDC-F6D2-4E6A-A82E-BF4F395824B4}" sibTransId="{DA4FE7E9-3A53-4C7F-8B75-274ACA31A2FC}"/>
    <dgm:cxn modelId="{F628CEB0-32C6-438C-AF53-93DEEB7C1840}" type="presOf" srcId="{464A15C8-53CC-4AF1-9B89-878CC79738C5}" destId="{73BE1BEE-418B-42F2-B8D9-F4A9AD92E1FF}" srcOrd="0" destOrd="0" presId="urn:microsoft.com/office/officeart/2024/3/layout/verticalVisualTextBlock1"/>
    <dgm:cxn modelId="{F0C92CDC-E512-4946-B16A-66B921D13054}" srcId="{0E745D09-4C2C-4EB1-9B60-9FFE57AFF74F}" destId="{12BBB74D-61B4-4E1A-B89F-8265A99F3F47}" srcOrd="0" destOrd="0" parTransId="{5323A7A9-AACC-4453-85D5-C95662371D9D}" sibTransId="{6262CD41-2703-45EB-AEB0-CB01602B0C0F}"/>
    <dgm:cxn modelId="{B1C3B9E0-1841-4A8B-89B6-9DFC5B9FAD57}" srcId="{12BBB74D-61B4-4E1A-B89F-8265A99F3F47}" destId="{468C7330-C6E9-45B4-9CC1-C5D37946F202}" srcOrd="0" destOrd="0" parTransId="{A6552EAB-3EF6-4B28-A59B-61F7BF970F7C}" sibTransId="{95FE0F23-BB2B-4FC3-BA9D-4D0A793CB4C4}"/>
    <dgm:cxn modelId="{A139F081-4E50-4260-90B1-76338BDADF8B}" type="presParOf" srcId="{C7A30CB1-862C-4A39-B6EB-274259286B92}" destId="{D3D9346A-4C5C-41F7-A105-2D7DEBDA022D}" srcOrd="0" destOrd="0" presId="urn:microsoft.com/office/officeart/2024/3/layout/verticalVisualTextBlock1"/>
    <dgm:cxn modelId="{1B4C2937-0852-4E71-A814-191F10670748}" type="presParOf" srcId="{D3D9346A-4C5C-41F7-A105-2D7DEBDA022D}" destId="{6C0DB318-9B30-41F8-919A-08037CE28D4E}" srcOrd="0" destOrd="0" presId="urn:microsoft.com/office/officeart/2024/3/layout/verticalVisualTextBlock1"/>
    <dgm:cxn modelId="{0A7775E6-DB46-43B5-AE1E-7EA481C42B40}" type="presParOf" srcId="{D3D9346A-4C5C-41F7-A105-2D7DEBDA022D}" destId="{6F235932-CFA7-4615-97F6-BF43724B800E}" srcOrd="1" destOrd="0" presId="urn:microsoft.com/office/officeart/2024/3/layout/verticalVisualTextBlock1"/>
    <dgm:cxn modelId="{FC1FF9A7-3C3E-4EAE-BAD4-93D57A87D9C1}" type="presParOf" srcId="{D3D9346A-4C5C-41F7-A105-2D7DEBDA022D}" destId="{4042FFC5-F3E1-4CBE-AA99-D98BB3BB0695}" srcOrd="2" destOrd="0" presId="urn:microsoft.com/office/officeart/2024/3/layout/verticalVisualTextBlock1"/>
    <dgm:cxn modelId="{68CEAF30-C3C9-4329-9549-CC4B1A693350}" type="presParOf" srcId="{C7A30CB1-862C-4A39-B6EB-274259286B92}" destId="{368A8F96-587E-4B4E-B31C-4B1205D5DD36}" srcOrd="1" destOrd="0" presId="urn:microsoft.com/office/officeart/2024/3/layout/verticalVisualTextBlock1"/>
    <dgm:cxn modelId="{A6A322CD-0A31-4806-99D6-4A07B9B97B21}" type="presParOf" srcId="{C7A30CB1-862C-4A39-B6EB-274259286B92}" destId="{2F1A5984-BBF1-4A69-B9CF-3C152788DFA3}" srcOrd="2" destOrd="0" presId="urn:microsoft.com/office/officeart/2024/3/layout/verticalVisualTextBlock1"/>
    <dgm:cxn modelId="{B3CBF320-2543-4620-94EB-2E33159F5862}" type="presParOf" srcId="{2F1A5984-BBF1-4A69-B9CF-3C152788DFA3}" destId="{2EFF4F68-1ACC-4C84-9175-C49A1CB8D634}" srcOrd="0" destOrd="0" presId="urn:microsoft.com/office/officeart/2024/3/layout/verticalVisualTextBlock1"/>
    <dgm:cxn modelId="{6FBD7EAC-1F34-4B08-953A-ACF0291CA7AE}" type="presParOf" srcId="{2F1A5984-BBF1-4A69-B9CF-3C152788DFA3}" destId="{415EA0CA-9D90-48B4-A74B-0E82004BC2C2}" srcOrd="1" destOrd="0" presId="urn:microsoft.com/office/officeart/2024/3/layout/verticalVisualTextBlock1"/>
    <dgm:cxn modelId="{6CFE8017-03E6-4A8A-B8DA-66C3A1BE6249}" type="presParOf" srcId="{2F1A5984-BBF1-4A69-B9CF-3C152788DFA3}" destId="{360DA2ED-E731-46DE-9478-E4D5D49227C3}" srcOrd="2" destOrd="0" presId="urn:microsoft.com/office/officeart/2024/3/layout/verticalVisualTextBlock1"/>
    <dgm:cxn modelId="{A4F324C3-A43C-4DB5-83DC-A40AAA3D85CB}" type="presParOf" srcId="{C7A30CB1-862C-4A39-B6EB-274259286B92}" destId="{F1F58711-9B5B-4111-905E-FF0CBBB030A4}" srcOrd="3" destOrd="0" presId="urn:microsoft.com/office/officeart/2024/3/layout/verticalVisualTextBlock1"/>
    <dgm:cxn modelId="{A336DF15-3BC7-4C46-A1EF-CE5CB6B1E5DA}" type="presParOf" srcId="{C7A30CB1-862C-4A39-B6EB-274259286B92}" destId="{1144D90F-BB1D-4DFB-8AF2-34AE1DF4E399}" srcOrd="4" destOrd="0" presId="urn:microsoft.com/office/officeart/2024/3/layout/verticalVisualTextBlock1"/>
    <dgm:cxn modelId="{48D953CC-956A-49E0-AEB3-CD966B727035}" type="presParOf" srcId="{1144D90F-BB1D-4DFB-8AF2-34AE1DF4E399}" destId="{AC684856-4A1A-4B0F-A0D4-5BB404EF77DB}" srcOrd="0" destOrd="0" presId="urn:microsoft.com/office/officeart/2024/3/layout/verticalVisualTextBlock1"/>
    <dgm:cxn modelId="{D67683C3-5894-4D51-BAFF-9190987560B5}" type="presParOf" srcId="{1144D90F-BB1D-4DFB-8AF2-34AE1DF4E399}" destId="{0743C1A4-4406-40E5-96A0-9C962AED8ABF}" srcOrd="1" destOrd="0" presId="urn:microsoft.com/office/officeart/2024/3/layout/verticalVisualTextBlock1"/>
    <dgm:cxn modelId="{60FEC135-9B77-4D10-BDEF-72B71C66491C}" type="presParOf" srcId="{1144D90F-BB1D-4DFB-8AF2-34AE1DF4E399}" destId="{73BE1BEE-418B-42F2-B8D9-F4A9AD92E1FF}"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64D36D-48F1-4281-BB83-BF5382C56E4A}"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IN"/>
        </a:p>
      </dgm:t>
    </dgm:pt>
    <dgm:pt modelId="{E8B82934-3A45-4FF9-9292-E5CF5B48F62E}">
      <dgm:prSet/>
      <dgm:spPr/>
      <dgm:t>
        <a:bodyPr/>
        <a:lstStyle/>
        <a:p>
          <a:pPr>
            <a:lnSpc>
              <a:spcPct val="100000"/>
            </a:lnSpc>
            <a:defRPr b="1"/>
          </a:pPr>
          <a:r>
            <a:rPr lang="en-IN"/>
            <a:t>Engineering Team Composition</a:t>
          </a:r>
        </a:p>
      </dgm:t>
    </dgm:pt>
    <dgm:pt modelId="{EA67927D-1E6D-4770-80FE-7939E2B56E9A}" type="parTrans" cxnId="{1FFDF730-5C1F-41E8-B241-B7C7E7055FDD}">
      <dgm:prSet/>
      <dgm:spPr/>
      <dgm:t>
        <a:bodyPr/>
        <a:lstStyle/>
        <a:p>
          <a:endParaRPr lang="en-IN"/>
        </a:p>
      </dgm:t>
    </dgm:pt>
    <dgm:pt modelId="{237E6705-0163-4C7B-9A3A-BB762D4058D0}" type="sibTrans" cxnId="{1FFDF730-5C1F-41E8-B241-B7C7E7055FDD}">
      <dgm:prSet/>
      <dgm:spPr/>
      <dgm:t>
        <a:bodyPr/>
        <a:lstStyle/>
        <a:p>
          <a:pPr>
            <a:lnSpc>
              <a:spcPct val="100000"/>
            </a:lnSpc>
            <a:defRPr b="1"/>
          </a:pPr>
          <a:endParaRPr lang="en-IN"/>
        </a:p>
      </dgm:t>
    </dgm:pt>
    <dgm:pt modelId="{17BDBA1C-F391-490B-981C-6D44005D0630}">
      <dgm:prSet/>
      <dgm:spPr/>
      <dgm:t>
        <a:bodyPr/>
        <a:lstStyle/>
        <a:p>
          <a:pPr>
            <a:lnSpc>
              <a:spcPct val="100000"/>
            </a:lnSpc>
          </a:pPr>
          <a:r>
            <a:rPr lang="en-IN"/>
            <a:t>The engineering team consists of 12 members covering backend, frontend, DevOps, QA, and security roles for robust development.</a:t>
          </a:r>
        </a:p>
      </dgm:t>
    </dgm:pt>
    <dgm:pt modelId="{B03E7CD5-BB4B-4E5B-864B-68DD3ABE8D4A}" type="parTrans" cxnId="{87933E1F-44BF-4767-9D00-2C9F4446EF14}">
      <dgm:prSet/>
      <dgm:spPr/>
      <dgm:t>
        <a:bodyPr/>
        <a:lstStyle/>
        <a:p>
          <a:endParaRPr lang="en-IN"/>
        </a:p>
      </dgm:t>
    </dgm:pt>
    <dgm:pt modelId="{12AD1F55-4D04-4208-AD79-B440BF65DA07}" type="sibTrans" cxnId="{87933E1F-44BF-4767-9D00-2C9F4446EF14}">
      <dgm:prSet/>
      <dgm:spPr/>
      <dgm:t>
        <a:bodyPr/>
        <a:lstStyle/>
        <a:p>
          <a:endParaRPr lang="en-IN"/>
        </a:p>
      </dgm:t>
    </dgm:pt>
    <dgm:pt modelId="{40D637AA-D135-4603-AC83-BE9EC2AEA6EF}">
      <dgm:prSet/>
      <dgm:spPr/>
      <dgm:t>
        <a:bodyPr/>
        <a:lstStyle/>
        <a:p>
          <a:pPr>
            <a:lnSpc>
              <a:spcPct val="100000"/>
            </a:lnSpc>
            <a:defRPr b="1"/>
          </a:pPr>
          <a:r>
            <a:rPr lang="en-IN"/>
            <a:t>Product and Business Teams</a:t>
          </a:r>
        </a:p>
      </dgm:t>
    </dgm:pt>
    <dgm:pt modelId="{C8880977-B5CF-49CF-A237-CE9243D2C525}" type="parTrans" cxnId="{AADD5413-B559-4957-A6AB-231548413BC2}">
      <dgm:prSet/>
      <dgm:spPr/>
      <dgm:t>
        <a:bodyPr/>
        <a:lstStyle/>
        <a:p>
          <a:endParaRPr lang="en-IN"/>
        </a:p>
      </dgm:t>
    </dgm:pt>
    <dgm:pt modelId="{BD8BFEF2-01E7-43DC-B98A-3326E02681DD}" type="sibTrans" cxnId="{AADD5413-B559-4957-A6AB-231548413BC2}">
      <dgm:prSet/>
      <dgm:spPr/>
      <dgm:t>
        <a:bodyPr/>
        <a:lstStyle/>
        <a:p>
          <a:pPr>
            <a:lnSpc>
              <a:spcPct val="100000"/>
            </a:lnSpc>
            <a:defRPr b="1"/>
          </a:pPr>
          <a:endParaRPr lang="en-IN"/>
        </a:p>
      </dgm:t>
    </dgm:pt>
    <dgm:pt modelId="{D3DBD973-A423-43A8-B188-905C55B048E8}">
      <dgm:prSet/>
      <dgm:spPr/>
      <dgm:t>
        <a:bodyPr/>
        <a:lstStyle/>
        <a:p>
          <a:pPr>
            <a:lnSpc>
              <a:spcPct val="100000"/>
            </a:lnSpc>
          </a:pPr>
          <a:r>
            <a:rPr lang="en-IN"/>
            <a:t>Product and business teams focus on strategy, design, analysis, marketing, compliance, and customer support to drive project success.</a:t>
          </a:r>
        </a:p>
      </dgm:t>
    </dgm:pt>
    <dgm:pt modelId="{83288132-8138-4729-B141-7F8522D29C09}" type="parTrans" cxnId="{B0057565-18CB-4568-9711-3759256FCCA5}">
      <dgm:prSet/>
      <dgm:spPr/>
      <dgm:t>
        <a:bodyPr/>
        <a:lstStyle/>
        <a:p>
          <a:endParaRPr lang="en-IN"/>
        </a:p>
      </dgm:t>
    </dgm:pt>
    <dgm:pt modelId="{B46E67F3-C69F-478D-B7D5-35AAF4C9B2D0}" type="sibTrans" cxnId="{B0057565-18CB-4568-9711-3759256FCCA5}">
      <dgm:prSet/>
      <dgm:spPr/>
      <dgm:t>
        <a:bodyPr/>
        <a:lstStyle/>
        <a:p>
          <a:endParaRPr lang="en-IN"/>
        </a:p>
      </dgm:t>
    </dgm:pt>
    <dgm:pt modelId="{AB0663BA-AC84-421E-BCAF-4316C5DB9A56}">
      <dgm:prSet/>
      <dgm:spPr/>
      <dgm:t>
        <a:bodyPr/>
        <a:lstStyle/>
        <a:p>
          <a:pPr>
            <a:lnSpc>
              <a:spcPct val="100000"/>
            </a:lnSpc>
            <a:defRPr b="1"/>
          </a:pPr>
          <a:r>
            <a:rPr lang="en-IN"/>
            <a:t>Agile Development Methodology</a:t>
          </a:r>
        </a:p>
      </dgm:t>
    </dgm:pt>
    <dgm:pt modelId="{1676D250-99AB-460E-85EE-7FABD20E258F}" type="parTrans" cxnId="{BE77B775-5780-467A-AD21-F7210DE632ED}">
      <dgm:prSet/>
      <dgm:spPr/>
      <dgm:t>
        <a:bodyPr/>
        <a:lstStyle/>
        <a:p>
          <a:endParaRPr lang="en-IN"/>
        </a:p>
      </dgm:t>
    </dgm:pt>
    <dgm:pt modelId="{15A4FB35-3AE9-459A-A9A4-51545706C8F7}" type="sibTrans" cxnId="{BE77B775-5780-467A-AD21-F7210DE632ED}">
      <dgm:prSet/>
      <dgm:spPr/>
      <dgm:t>
        <a:bodyPr/>
        <a:lstStyle/>
        <a:p>
          <a:endParaRPr lang="en-IN"/>
        </a:p>
      </dgm:t>
    </dgm:pt>
    <dgm:pt modelId="{D447112C-F48C-4DE2-9B9B-537A2416E8C5}">
      <dgm:prSet/>
      <dgm:spPr/>
      <dgm:t>
        <a:bodyPr/>
        <a:lstStyle/>
        <a:p>
          <a:pPr>
            <a:lnSpc>
              <a:spcPct val="100000"/>
            </a:lnSpc>
          </a:pPr>
          <a:r>
            <a:rPr lang="en-IN"/>
            <a:t>Agile/Scrum framework with 2-week sprints ensures rapid delivery, continuous integration, and blue-green deployment for quality releases.</a:t>
          </a:r>
        </a:p>
      </dgm:t>
    </dgm:pt>
    <dgm:pt modelId="{5DA2A893-26BC-4556-8D2C-2EC1418F8740}" type="parTrans" cxnId="{0B852830-8322-4424-B9B3-427EA87F8522}">
      <dgm:prSet/>
      <dgm:spPr/>
      <dgm:t>
        <a:bodyPr/>
        <a:lstStyle/>
        <a:p>
          <a:endParaRPr lang="en-IN"/>
        </a:p>
      </dgm:t>
    </dgm:pt>
    <dgm:pt modelId="{96FA77C4-8F8C-409B-B2EA-39308A542B6D}" type="sibTrans" cxnId="{0B852830-8322-4424-B9B3-427EA87F8522}">
      <dgm:prSet/>
      <dgm:spPr/>
      <dgm:t>
        <a:bodyPr/>
        <a:lstStyle/>
        <a:p>
          <a:endParaRPr lang="en-IN"/>
        </a:p>
      </dgm:t>
    </dgm:pt>
    <dgm:pt modelId="{9B4F0B5A-FCBC-4132-B401-F9A6FE446F80}" type="pres">
      <dgm:prSet presAssocID="{6F64D36D-48F1-4281-BB83-BF5382C56E4A}" presName="Root" presStyleCnt="0">
        <dgm:presLayoutVars>
          <dgm:dir/>
          <dgm:resizeHandles val="exact"/>
        </dgm:presLayoutVars>
      </dgm:prSet>
      <dgm:spPr/>
    </dgm:pt>
    <dgm:pt modelId="{FB111CCD-3BB1-48BA-B9A8-CA9868C50DD2}" type="pres">
      <dgm:prSet presAssocID="{E8B82934-3A45-4FF9-9292-E5CF5B48F62E}" presName="Composite" presStyleCnt="0"/>
      <dgm:spPr/>
    </dgm:pt>
    <dgm:pt modelId="{A85E08B5-BA32-4BD8-8C4A-A50F3B5E5876}" type="pres">
      <dgm:prSet presAssocID="{E8B82934-3A45-4FF9-9292-E5CF5B48F62E}"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8874" r="24377" b="1"/>
          <a:stretch/>
        </a:blipFill>
      </dgm:spPr>
      <dgm:extLst>
        <a:ext uri="{E40237B7-FDA0-4F09-8148-C483321AD2D9}">
          <dgm14:cNvPr xmlns:dgm14="http://schemas.microsoft.com/office/drawing/2010/diagram" id="0" name="" descr="Confident and modern architect in a wheelchair, working in his office."/>
        </a:ext>
      </dgm:extLst>
    </dgm:pt>
    <dgm:pt modelId="{59B506DF-1857-4246-8989-89943D76F8C0}" type="pres">
      <dgm:prSet presAssocID="{E8B82934-3A45-4FF9-9292-E5CF5B48F62E}" presName="Subtitle" presStyleLbl="revTx" presStyleIdx="0" presStyleCnt="6">
        <dgm:presLayoutVars>
          <dgm:chMax val="0"/>
          <dgm:bulletEnabled/>
        </dgm:presLayoutVars>
      </dgm:prSet>
      <dgm:spPr/>
    </dgm:pt>
    <dgm:pt modelId="{4B935756-2763-44A9-9B12-9E8A389F565F}" type="pres">
      <dgm:prSet presAssocID="{E8B82934-3A45-4FF9-9292-E5CF5B48F62E}" presName="Description" presStyleLbl="revTx" presStyleIdx="1" presStyleCnt="6">
        <dgm:presLayoutVars>
          <dgm:bulletEnabled/>
        </dgm:presLayoutVars>
      </dgm:prSet>
      <dgm:spPr/>
    </dgm:pt>
    <dgm:pt modelId="{F55AB378-1840-42D0-A308-40C1480C2BF2}" type="pres">
      <dgm:prSet presAssocID="{237E6705-0163-4C7B-9A3A-BB762D4058D0}" presName="sibTrans" presStyleLbl="sibTrans2D1" presStyleIdx="0" presStyleCnt="0"/>
      <dgm:spPr/>
    </dgm:pt>
    <dgm:pt modelId="{B5E326BE-046B-4C59-8A28-E608FCF5C1C2}" type="pres">
      <dgm:prSet presAssocID="{40D637AA-D135-4603-AC83-BE9EC2AEA6EF}" presName="Composite" presStyleCnt="0"/>
      <dgm:spPr/>
    </dgm:pt>
    <dgm:pt modelId="{99BC216A-2E19-46C0-A837-EDF3B0B08C9B}" type="pres">
      <dgm:prSet presAssocID="{40D637AA-D135-4603-AC83-BE9EC2AEA6EF}"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2390" r="860" b="1"/>
          <a:stretch/>
        </a:blipFill>
      </dgm:spPr>
      <dgm:extLst>
        <a:ext uri="{E40237B7-FDA0-4F09-8148-C483321AD2D9}">
          <dgm14:cNvPr xmlns:dgm14="http://schemas.microsoft.com/office/drawing/2010/diagram" id="0" name="" descr="A group of people working behind a desk filled with office supplies, documents, laptops and other devices. Sharing ideas and helping each other."/>
        </a:ext>
      </dgm:extLst>
    </dgm:pt>
    <dgm:pt modelId="{2231FECF-6736-43A9-84A4-333A6217FE07}" type="pres">
      <dgm:prSet presAssocID="{40D637AA-D135-4603-AC83-BE9EC2AEA6EF}" presName="Subtitle" presStyleLbl="revTx" presStyleIdx="2" presStyleCnt="6">
        <dgm:presLayoutVars>
          <dgm:chMax val="0"/>
          <dgm:bulletEnabled/>
        </dgm:presLayoutVars>
      </dgm:prSet>
      <dgm:spPr/>
    </dgm:pt>
    <dgm:pt modelId="{AC968C2F-F05B-43D6-A452-BA0758BB6414}" type="pres">
      <dgm:prSet presAssocID="{40D637AA-D135-4603-AC83-BE9EC2AEA6EF}" presName="Description" presStyleLbl="revTx" presStyleIdx="3" presStyleCnt="6">
        <dgm:presLayoutVars>
          <dgm:bulletEnabled/>
        </dgm:presLayoutVars>
      </dgm:prSet>
      <dgm:spPr/>
    </dgm:pt>
    <dgm:pt modelId="{4AA9F677-F87C-4A5E-8FD6-4B5D1DA60487}" type="pres">
      <dgm:prSet presAssocID="{BD8BFEF2-01E7-43DC-B98A-3326E02681DD}" presName="sibTrans" presStyleLbl="sibTrans2D1" presStyleIdx="0" presStyleCnt="0"/>
      <dgm:spPr/>
    </dgm:pt>
    <dgm:pt modelId="{9DE3C94F-AB89-40DC-AE21-7205A2C35396}" type="pres">
      <dgm:prSet presAssocID="{AB0663BA-AC84-421E-BCAF-4316C5DB9A56}" presName="Composite" presStyleCnt="0"/>
      <dgm:spPr/>
    </dgm:pt>
    <dgm:pt modelId="{9B382F02-8D8C-421A-915F-599B6D3ABB6B}" type="pres">
      <dgm:prSet presAssocID="{AB0663BA-AC84-421E-BCAF-4316C5DB9A56}"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4126" r="9125" b="1"/>
          <a:stretch/>
        </a:blipFill>
      </dgm:spPr>
      <dgm:extLst>
        <a:ext uri="{E40237B7-FDA0-4F09-8148-C483321AD2D9}">
          <dgm14:cNvPr xmlns:dgm14="http://schemas.microsoft.com/office/drawing/2010/diagram" id="0" name="" descr="Business team brainstorming"/>
        </a:ext>
      </dgm:extLst>
    </dgm:pt>
    <dgm:pt modelId="{1927631B-8828-4735-880A-7627375794D5}" type="pres">
      <dgm:prSet presAssocID="{AB0663BA-AC84-421E-BCAF-4316C5DB9A56}" presName="Subtitle" presStyleLbl="revTx" presStyleIdx="4" presStyleCnt="6">
        <dgm:presLayoutVars>
          <dgm:chMax val="0"/>
          <dgm:bulletEnabled/>
        </dgm:presLayoutVars>
      </dgm:prSet>
      <dgm:spPr/>
    </dgm:pt>
    <dgm:pt modelId="{3AA1E8A2-AC8D-4978-B2F5-FAD73DB1DAD7}" type="pres">
      <dgm:prSet presAssocID="{AB0663BA-AC84-421E-BCAF-4316C5DB9A56}" presName="Description" presStyleLbl="revTx" presStyleIdx="5" presStyleCnt="6">
        <dgm:presLayoutVars>
          <dgm:bulletEnabled/>
        </dgm:presLayoutVars>
      </dgm:prSet>
      <dgm:spPr/>
    </dgm:pt>
  </dgm:ptLst>
  <dgm:cxnLst>
    <dgm:cxn modelId="{AADD5413-B559-4957-A6AB-231548413BC2}" srcId="{6F64D36D-48F1-4281-BB83-BF5382C56E4A}" destId="{40D637AA-D135-4603-AC83-BE9EC2AEA6EF}" srcOrd="1" destOrd="0" parTransId="{C8880977-B5CF-49CF-A237-CE9243D2C525}" sibTransId="{BD8BFEF2-01E7-43DC-B98A-3326E02681DD}"/>
    <dgm:cxn modelId="{87933E1F-44BF-4767-9D00-2C9F4446EF14}" srcId="{E8B82934-3A45-4FF9-9292-E5CF5B48F62E}" destId="{17BDBA1C-F391-490B-981C-6D44005D0630}" srcOrd="0" destOrd="0" parTransId="{B03E7CD5-BB4B-4E5B-864B-68DD3ABE8D4A}" sibTransId="{12AD1F55-4D04-4208-AD79-B440BF65DA07}"/>
    <dgm:cxn modelId="{79D51E23-3B30-4800-9705-947E74FBC7E9}" type="presOf" srcId="{BD8BFEF2-01E7-43DC-B98A-3326E02681DD}" destId="{4AA9F677-F87C-4A5E-8FD6-4B5D1DA60487}" srcOrd="0" destOrd="0" presId="urn:microsoft.com/office/officeart/2024/3/layout/verticalVisualTextBlock1"/>
    <dgm:cxn modelId="{6685BC25-A57E-40DB-8C74-0583504BB0B9}" type="presOf" srcId="{D447112C-F48C-4DE2-9B9B-537A2416E8C5}" destId="{3AA1E8A2-AC8D-4978-B2F5-FAD73DB1DAD7}" srcOrd="0" destOrd="0" presId="urn:microsoft.com/office/officeart/2024/3/layout/verticalVisualTextBlock1"/>
    <dgm:cxn modelId="{0B852830-8322-4424-B9B3-427EA87F8522}" srcId="{AB0663BA-AC84-421E-BCAF-4316C5DB9A56}" destId="{D447112C-F48C-4DE2-9B9B-537A2416E8C5}" srcOrd="0" destOrd="0" parTransId="{5DA2A893-26BC-4556-8D2C-2EC1418F8740}" sibTransId="{96FA77C4-8F8C-409B-B2EA-39308A542B6D}"/>
    <dgm:cxn modelId="{1FFDF730-5C1F-41E8-B241-B7C7E7055FDD}" srcId="{6F64D36D-48F1-4281-BB83-BF5382C56E4A}" destId="{E8B82934-3A45-4FF9-9292-E5CF5B48F62E}" srcOrd="0" destOrd="0" parTransId="{EA67927D-1E6D-4770-80FE-7939E2B56E9A}" sibTransId="{237E6705-0163-4C7B-9A3A-BB762D4058D0}"/>
    <dgm:cxn modelId="{B0057565-18CB-4568-9711-3759256FCCA5}" srcId="{40D637AA-D135-4603-AC83-BE9EC2AEA6EF}" destId="{D3DBD973-A423-43A8-B188-905C55B048E8}" srcOrd="0" destOrd="0" parTransId="{83288132-8138-4729-B141-7F8522D29C09}" sibTransId="{B46E67F3-C69F-478D-B7D5-35AAF4C9B2D0}"/>
    <dgm:cxn modelId="{C855E571-1882-4027-8215-09086B6A4AA0}" type="presOf" srcId="{6F64D36D-48F1-4281-BB83-BF5382C56E4A}" destId="{9B4F0B5A-FCBC-4132-B401-F9A6FE446F80}" srcOrd="0" destOrd="0" presId="urn:microsoft.com/office/officeart/2024/3/layout/verticalVisualTextBlock1"/>
    <dgm:cxn modelId="{6DBE5373-9954-47DA-A696-14C2AA576444}" type="presOf" srcId="{AB0663BA-AC84-421E-BCAF-4316C5DB9A56}" destId="{1927631B-8828-4735-880A-7627375794D5}" srcOrd="0" destOrd="0" presId="urn:microsoft.com/office/officeart/2024/3/layout/verticalVisualTextBlock1"/>
    <dgm:cxn modelId="{BE77B775-5780-467A-AD21-F7210DE632ED}" srcId="{6F64D36D-48F1-4281-BB83-BF5382C56E4A}" destId="{AB0663BA-AC84-421E-BCAF-4316C5DB9A56}" srcOrd="2" destOrd="0" parTransId="{1676D250-99AB-460E-85EE-7FABD20E258F}" sibTransId="{15A4FB35-3AE9-459A-A9A4-51545706C8F7}"/>
    <dgm:cxn modelId="{1D3EA7A5-ED69-45FF-9300-E73FE65317F2}" type="presOf" srcId="{40D637AA-D135-4603-AC83-BE9EC2AEA6EF}" destId="{2231FECF-6736-43A9-84A4-333A6217FE07}" srcOrd="0" destOrd="0" presId="urn:microsoft.com/office/officeart/2024/3/layout/verticalVisualTextBlock1"/>
    <dgm:cxn modelId="{A114DEAC-A82C-4132-97FB-FB9C4CB6EBD9}" type="presOf" srcId="{17BDBA1C-F391-490B-981C-6D44005D0630}" destId="{4B935756-2763-44A9-9B12-9E8A389F565F}" srcOrd="0" destOrd="0" presId="urn:microsoft.com/office/officeart/2024/3/layout/verticalVisualTextBlock1"/>
    <dgm:cxn modelId="{83D2B9BD-9A78-4418-9516-6DDDEC8D9B69}" type="presOf" srcId="{D3DBD973-A423-43A8-B188-905C55B048E8}" destId="{AC968C2F-F05B-43D6-A452-BA0758BB6414}" srcOrd="0" destOrd="0" presId="urn:microsoft.com/office/officeart/2024/3/layout/verticalVisualTextBlock1"/>
    <dgm:cxn modelId="{7D5C9BDF-2FA4-4AEE-AB4D-EB7BE76EA300}" type="presOf" srcId="{E8B82934-3A45-4FF9-9292-E5CF5B48F62E}" destId="{59B506DF-1857-4246-8989-89943D76F8C0}" srcOrd="0" destOrd="0" presId="urn:microsoft.com/office/officeart/2024/3/layout/verticalVisualTextBlock1"/>
    <dgm:cxn modelId="{A62B33E7-AE9D-4994-95A9-CB4B1449F315}" type="presOf" srcId="{237E6705-0163-4C7B-9A3A-BB762D4058D0}" destId="{F55AB378-1840-42D0-A308-40C1480C2BF2}" srcOrd="0" destOrd="0" presId="urn:microsoft.com/office/officeart/2024/3/layout/verticalVisualTextBlock1"/>
    <dgm:cxn modelId="{CCA6ACFD-981E-49BC-8C08-3BB43BC2E035}" type="presParOf" srcId="{9B4F0B5A-FCBC-4132-B401-F9A6FE446F80}" destId="{FB111CCD-3BB1-48BA-B9A8-CA9868C50DD2}" srcOrd="0" destOrd="0" presId="urn:microsoft.com/office/officeart/2024/3/layout/verticalVisualTextBlock1"/>
    <dgm:cxn modelId="{2C35CD24-A2FB-4DF2-8434-F9A93ADE404A}" type="presParOf" srcId="{FB111CCD-3BB1-48BA-B9A8-CA9868C50DD2}" destId="{A85E08B5-BA32-4BD8-8C4A-A50F3B5E5876}" srcOrd="0" destOrd="0" presId="urn:microsoft.com/office/officeart/2024/3/layout/verticalVisualTextBlock1"/>
    <dgm:cxn modelId="{AD5C0809-0658-4F75-8524-8ED63E91B499}" type="presParOf" srcId="{FB111CCD-3BB1-48BA-B9A8-CA9868C50DD2}" destId="{59B506DF-1857-4246-8989-89943D76F8C0}" srcOrd="1" destOrd="0" presId="urn:microsoft.com/office/officeart/2024/3/layout/verticalVisualTextBlock1"/>
    <dgm:cxn modelId="{D1FC7E7E-46AA-4628-ACC6-A7D3693290E5}" type="presParOf" srcId="{FB111CCD-3BB1-48BA-B9A8-CA9868C50DD2}" destId="{4B935756-2763-44A9-9B12-9E8A389F565F}" srcOrd="2" destOrd="0" presId="urn:microsoft.com/office/officeart/2024/3/layout/verticalVisualTextBlock1"/>
    <dgm:cxn modelId="{F6F8E559-4F3B-415C-A3C7-2214F816C0D2}" type="presParOf" srcId="{9B4F0B5A-FCBC-4132-B401-F9A6FE446F80}" destId="{F55AB378-1840-42D0-A308-40C1480C2BF2}" srcOrd="1" destOrd="0" presId="urn:microsoft.com/office/officeart/2024/3/layout/verticalVisualTextBlock1"/>
    <dgm:cxn modelId="{654E79AF-2195-4BAB-9B21-3317F9C33B52}" type="presParOf" srcId="{9B4F0B5A-FCBC-4132-B401-F9A6FE446F80}" destId="{B5E326BE-046B-4C59-8A28-E608FCF5C1C2}" srcOrd="2" destOrd="0" presId="urn:microsoft.com/office/officeart/2024/3/layout/verticalVisualTextBlock1"/>
    <dgm:cxn modelId="{D5865C39-A968-4CD0-9500-BF65D1405BF3}" type="presParOf" srcId="{B5E326BE-046B-4C59-8A28-E608FCF5C1C2}" destId="{99BC216A-2E19-46C0-A837-EDF3B0B08C9B}" srcOrd="0" destOrd="0" presId="urn:microsoft.com/office/officeart/2024/3/layout/verticalVisualTextBlock1"/>
    <dgm:cxn modelId="{D89B5E05-D4CB-4A8A-BF22-AFED4DE5CE48}" type="presParOf" srcId="{B5E326BE-046B-4C59-8A28-E608FCF5C1C2}" destId="{2231FECF-6736-43A9-84A4-333A6217FE07}" srcOrd="1" destOrd="0" presId="urn:microsoft.com/office/officeart/2024/3/layout/verticalVisualTextBlock1"/>
    <dgm:cxn modelId="{A373BCCF-1FE6-41DA-A450-1D058F9999A8}" type="presParOf" srcId="{B5E326BE-046B-4C59-8A28-E608FCF5C1C2}" destId="{AC968C2F-F05B-43D6-A452-BA0758BB6414}" srcOrd="2" destOrd="0" presId="urn:microsoft.com/office/officeart/2024/3/layout/verticalVisualTextBlock1"/>
    <dgm:cxn modelId="{245E7134-3507-4E99-92A7-9A255E246410}" type="presParOf" srcId="{9B4F0B5A-FCBC-4132-B401-F9A6FE446F80}" destId="{4AA9F677-F87C-4A5E-8FD6-4B5D1DA60487}" srcOrd="3" destOrd="0" presId="urn:microsoft.com/office/officeart/2024/3/layout/verticalVisualTextBlock1"/>
    <dgm:cxn modelId="{4EDD0CD2-8597-4322-B9BD-50CB2F48308B}" type="presParOf" srcId="{9B4F0B5A-FCBC-4132-B401-F9A6FE446F80}" destId="{9DE3C94F-AB89-40DC-AE21-7205A2C35396}" srcOrd="4" destOrd="0" presId="urn:microsoft.com/office/officeart/2024/3/layout/verticalVisualTextBlock1"/>
    <dgm:cxn modelId="{2F222475-23C2-4449-8F57-91B39B7EADEF}" type="presParOf" srcId="{9DE3C94F-AB89-40DC-AE21-7205A2C35396}" destId="{9B382F02-8D8C-421A-915F-599B6D3ABB6B}" srcOrd="0" destOrd="0" presId="urn:microsoft.com/office/officeart/2024/3/layout/verticalVisualTextBlock1"/>
    <dgm:cxn modelId="{FA63A313-A15C-4A14-B484-E3B079A9E086}" type="presParOf" srcId="{9DE3C94F-AB89-40DC-AE21-7205A2C35396}" destId="{1927631B-8828-4735-880A-7627375794D5}" srcOrd="1" destOrd="0" presId="urn:microsoft.com/office/officeart/2024/3/layout/verticalVisualTextBlock1"/>
    <dgm:cxn modelId="{94BB9AD1-7341-425E-8AC5-CDAA911C8303}" type="presParOf" srcId="{9DE3C94F-AB89-40DC-AE21-7205A2C35396}" destId="{3AA1E8A2-AC8D-4978-B2F5-FAD73DB1DAD7}"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24787D-B0DD-4989-A02E-7032FE91B7FE}"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6832AC8C-1F5D-487F-9F6F-509141A4CFEB}">
      <dgm:prSet/>
      <dgm:spPr/>
      <dgm:t>
        <a:bodyPr/>
        <a:lstStyle/>
        <a:p>
          <a:pPr>
            <a:lnSpc>
              <a:spcPct val="100000"/>
            </a:lnSpc>
            <a:defRPr b="1"/>
          </a:pPr>
          <a:r>
            <a:rPr lang="en-US" b="0" i="0"/>
            <a:t>Comprehensive Strategy</a:t>
          </a:r>
          <a:endParaRPr lang="en-US"/>
        </a:p>
      </dgm:t>
    </dgm:pt>
    <dgm:pt modelId="{96CFC144-293E-463D-AA12-106478B63F0B}" type="parTrans" cxnId="{4CF4405A-1ABF-4D2F-83BF-55563BF55319}">
      <dgm:prSet/>
      <dgm:spPr/>
      <dgm:t>
        <a:bodyPr/>
        <a:lstStyle/>
        <a:p>
          <a:endParaRPr lang="en-US"/>
        </a:p>
      </dgm:t>
    </dgm:pt>
    <dgm:pt modelId="{4548782D-5B0C-4CCB-A3D2-CC8F3D19053A}" type="sibTrans" cxnId="{4CF4405A-1ABF-4D2F-83BF-55563BF55319}">
      <dgm:prSet/>
      <dgm:spPr/>
      <dgm:t>
        <a:bodyPr/>
        <a:lstStyle/>
        <a:p>
          <a:pPr>
            <a:lnSpc>
              <a:spcPct val="100000"/>
            </a:lnSpc>
            <a:defRPr b="1"/>
          </a:pPr>
          <a:endParaRPr lang="en-US"/>
        </a:p>
      </dgm:t>
    </dgm:pt>
    <dgm:pt modelId="{04E456FB-6455-4427-A649-863A52EC8F7F}">
      <dgm:prSet/>
      <dgm:spPr/>
      <dgm:t>
        <a:bodyPr/>
        <a:lstStyle/>
        <a:p>
          <a:pPr>
            <a:lnSpc>
              <a:spcPct val="100000"/>
            </a:lnSpc>
          </a:pPr>
          <a:r>
            <a:rPr lang="en-US" b="0" i="0"/>
            <a:t>PayEase’s strategy fully addresses market opportunities and evolving user needs for digital payments.</a:t>
          </a:r>
          <a:endParaRPr lang="en-US"/>
        </a:p>
      </dgm:t>
    </dgm:pt>
    <dgm:pt modelId="{03B7218A-7A28-43B1-805D-73113D6AF285}" type="parTrans" cxnId="{BC7F7DE0-BE24-4A8B-8417-715FFE35E27C}">
      <dgm:prSet/>
      <dgm:spPr/>
      <dgm:t>
        <a:bodyPr/>
        <a:lstStyle/>
        <a:p>
          <a:endParaRPr lang="en-US"/>
        </a:p>
      </dgm:t>
    </dgm:pt>
    <dgm:pt modelId="{568A1755-76BD-49A0-A35A-85C09E8129E5}" type="sibTrans" cxnId="{BC7F7DE0-BE24-4A8B-8417-715FFE35E27C}">
      <dgm:prSet/>
      <dgm:spPr/>
      <dgm:t>
        <a:bodyPr/>
        <a:lstStyle/>
        <a:p>
          <a:endParaRPr lang="en-US"/>
        </a:p>
      </dgm:t>
    </dgm:pt>
    <dgm:pt modelId="{CAF417B7-2713-4272-B5A7-966751550B7C}">
      <dgm:prSet/>
      <dgm:spPr/>
      <dgm:t>
        <a:bodyPr/>
        <a:lstStyle/>
        <a:p>
          <a:pPr>
            <a:lnSpc>
              <a:spcPct val="100000"/>
            </a:lnSpc>
            <a:defRPr b="1"/>
          </a:pPr>
          <a:r>
            <a:rPr lang="en-US" b="0" i="0"/>
            <a:t>Robust Technology</a:t>
          </a:r>
          <a:endParaRPr lang="en-US"/>
        </a:p>
      </dgm:t>
    </dgm:pt>
    <dgm:pt modelId="{C8D00AB8-509D-4ECC-B7EB-44A7C5A50915}" type="parTrans" cxnId="{528B7F0E-F1D3-4E72-A6A1-B6C900C60033}">
      <dgm:prSet/>
      <dgm:spPr/>
      <dgm:t>
        <a:bodyPr/>
        <a:lstStyle/>
        <a:p>
          <a:endParaRPr lang="en-US"/>
        </a:p>
      </dgm:t>
    </dgm:pt>
    <dgm:pt modelId="{D59721C3-90D3-45A3-AC42-C3369528B8C0}" type="sibTrans" cxnId="{528B7F0E-F1D3-4E72-A6A1-B6C900C60033}">
      <dgm:prSet/>
      <dgm:spPr/>
      <dgm:t>
        <a:bodyPr/>
        <a:lstStyle/>
        <a:p>
          <a:pPr>
            <a:lnSpc>
              <a:spcPct val="100000"/>
            </a:lnSpc>
            <a:defRPr b="1"/>
          </a:pPr>
          <a:endParaRPr lang="en-US"/>
        </a:p>
      </dgm:t>
    </dgm:pt>
    <dgm:pt modelId="{8769916E-B13D-40EE-BACA-B92202E92EA3}">
      <dgm:prSet/>
      <dgm:spPr/>
      <dgm:t>
        <a:bodyPr/>
        <a:lstStyle/>
        <a:p>
          <a:pPr>
            <a:lnSpc>
              <a:spcPct val="100000"/>
            </a:lnSpc>
          </a:pPr>
          <a:r>
            <a:rPr lang="en-US" b="0" i="0"/>
            <a:t>The platform integrates advanced technology ensuring secure and seamless payment processing.</a:t>
          </a:r>
          <a:endParaRPr lang="en-US"/>
        </a:p>
      </dgm:t>
    </dgm:pt>
    <dgm:pt modelId="{87F558DE-4249-4745-8CA8-E3757C17E629}" type="parTrans" cxnId="{7875CB53-9F59-46DE-AB1E-FAD6EB2ED7BB}">
      <dgm:prSet/>
      <dgm:spPr/>
      <dgm:t>
        <a:bodyPr/>
        <a:lstStyle/>
        <a:p>
          <a:endParaRPr lang="en-US"/>
        </a:p>
      </dgm:t>
    </dgm:pt>
    <dgm:pt modelId="{A0CE04A2-7013-4818-989F-FA73367BE3BE}" type="sibTrans" cxnId="{7875CB53-9F59-46DE-AB1E-FAD6EB2ED7BB}">
      <dgm:prSet/>
      <dgm:spPr/>
      <dgm:t>
        <a:bodyPr/>
        <a:lstStyle/>
        <a:p>
          <a:endParaRPr lang="en-US"/>
        </a:p>
      </dgm:t>
    </dgm:pt>
    <dgm:pt modelId="{9309D34F-C979-4F59-86A5-906D52B90CE2}">
      <dgm:prSet/>
      <dgm:spPr/>
      <dgm:t>
        <a:bodyPr/>
        <a:lstStyle/>
        <a:p>
          <a:pPr>
            <a:lnSpc>
              <a:spcPct val="100000"/>
            </a:lnSpc>
            <a:defRPr b="1"/>
          </a:pPr>
          <a:r>
            <a:rPr lang="en-US" b="0" i="0"/>
            <a:t>Competitive Positioning</a:t>
          </a:r>
          <a:endParaRPr lang="en-US"/>
        </a:p>
      </dgm:t>
    </dgm:pt>
    <dgm:pt modelId="{A28E3556-C14A-4594-A5EE-DFA609E20FF6}" type="parTrans" cxnId="{0F65D754-9329-488A-98A6-001AA1C79B4E}">
      <dgm:prSet/>
      <dgm:spPr/>
      <dgm:t>
        <a:bodyPr/>
        <a:lstStyle/>
        <a:p>
          <a:endParaRPr lang="en-US"/>
        </a:p>
      </dgm:t>
    </dgm:pt>
    <dgm:pt modelId="{5ACFE7D2-BA4F-4A1E-BA6B-39893B72CC86}" type="sibTrans" cxnId="{0F65D754-9329-488A-98A6-001AA1C79B4E}">
      <dgm:prSet/>
      <dgm:spPr/>
      <dgm:t>
        <a:bodyPr/>
        <a:lstStyle/>
        <a:p>
          <a:pPr>
            <a:lnSpc>
              <a:spcPct val="100000"/>
            </a:lnSpc>
            <a:defRPr b="1"/>
          </a:pPr>
          <a:endParaRPr lang="en-US"/>
        </a:p>
      </dgm:t>
    </dgm:pt>
    <dgm:pt modelId="{A196BE4C-0DF3-4480-B4FB-D35F4ED33F99}">
      <dgm:prSet/>
      <dgm:spPr/>
      <dgm:t>
        <a:bodyPr/>
        <a:lstStyle/>
        <a:p>
          <a:pPr>
            <a:lnSpc>
              <a:spcPct val="100000"/>
            </a:lnSpc>
          </a:pPr>
          <a:r>
            <a:rPr lang="en-US" b="0" i="0"/>
            <a:t>PayEase is positioned strongly against competitors through innovation and customer focus.</a:t>
          </a:r>
          <a:endParaRPr lang="en-US"/>
        </a:p>
      </dgm:t>
    </dgm:pt>
    <dgm:pt modelId="{1D56BFDD-137B-4220-9240-00B2A7EF8716}" type="parTrans" cxnId="{23985FED-DCA7-4177-834A-BAAE56F752FA}">
      <dgm:prSet/>
      <dgm:spPr/>
      <dgm:t>
        <a:bodyPr/>
        <a:lstStyle/>
        <a:p>
          <a:endParaRPr lang="en-US"/>
        </a:p>
      </dgm:t>
    </dgm:pt>
    <dgm:pt modelId="{649E1AFA-3FEF-43B9-B6EB-D2D59BB62EF8}" type="sibTrans" cxnId="{23985FED-DCA7-4177-834A-BAAE56F752FA}">
      <dgm:prSet/>
      <dgm:spPr/>
      <dgm:t>
        <a:bodyPr/>
        <a:lstStyle/>
        <a:p>
          <a:endParaRPr lang="en-US"/>
        </a:p>
      </dgm:t>
    </dgm:pt>
    <dgm:pt modelId="{11BB5453-E069-4097-B73D-17E25D01E3CD}">
      <dgm:prSet/>
      <dgm:spPr/>
      <dgm:t>
        <a:bodyPr/>
        <a:lstStyle/>
        <a:p>
          <a:pPr>
            <a:lnSpc>
              <a:spcPct val="100000"/>
            </a:lnSpc>
            <a:defRPr b="1"/>
          </a:pPr>
          <a:r>
            <a:rPr lang="en-US" b="0" i="0"/>
            <a:t>Growth and Risk Management</a:t>
          </a:r>
          <a:endParaRPr lang="en-US"/>
        </a:p>
      </dgm:t>
    </dgm:pt>
    <dgm:pt modelId="{39071E38-40F0-413B-8314-F51918DF665C}" type="parTrans" cxnId="{5F67B508-801C-4602-A6CF-BF7C67B6003F}">
      <dgm:prSet/>
      <dgm:spPr/>
      <dgm:t>
        <a:bodyPr/>
        <a:lstStyle/>
        <a:p>
          <a:endParaRPr lang="en-US"/>
        </a:p>
      </dgm:t>
    </dgm:pt>
    <dgm:pt modelId="{243B5027-E561-4DA3-81E2-A53682C56076}" type="sibTrans" cxnId="{5F67B508-801C-4602-A6CF-BF7C67B6003F}">
      <dgm:prSet/>
      <dgm:spPr/>
      <dgm:t>
        <a:bodyPr/>
        <a:lstStyle/>
        <a:p>
          <a:endParaRPr lang="en-US"/>
        </a:p>
      </dgm:t>
    </dgm:pt>
    <dgm:pt modelId="{9BDFCF6B-F7D2-4C1D-A2F5-AB101751822E}">
      <dgm:prSet/>
      <dgm:spPr/>
      <dgm:t>
        <a:bodyPr/>
        <a:lstStyle/>
        <a:p>
          <a:pPr>
            <a:lnSpc>
              <a:spcPct val="100000"/>
            </a:lnSpc>
          </a:pPr>
          <a:r>
            <a:rPr lang="en-US" b="0" i="0"/>
            <a:t>Clear success metrics and risk management plans support sustainable and impactful growth.</a:t>
          </a:r>
          <a:endParaRPr lang="en-US"/>
        </a:p>
      </dgm:t>
    </dgm:pt>
    <dgm:pt modelId="{6733DE55-B445-4807-8FE7-6F2458BF785A}" type="parTrans" cxnId="{5E016B80-B9DC-4651-9665-FFDD18B2117A}">
      <dgm:prSet/>
      <dgm:spPr/>
      <dgm:t>
        <a:bodyPr/>
        <a:lstStyle/>
        <a:p>
          <a:endParaRPr lang="en-US"/>
        </a:p>
      </dgm:t>
    </dgm:pt>
    <dgm:pt modelId="{3D581670-C567-4C04-861B-FE6A0F71D14E}" type="sibTrans" cxnId="{5E016B80-B9DC-4651-9665-FFDD18B2117A}">
      <dgm:prSet/>
      <dgm:spPr/>
      <dgm:t>
        <a:bodyPr/>
        <a:lstStyle/>
        <a:p>
          <a:endParaRPr lang="en-US"/>
        </a:p>
      </dgm:t>
    </dgm:pt>
    <dgm:pt modelId="{82137C8B-4FEC-4565-9264-6EDD69AC1358}" type="pres">
      <dgm:prSet presAssocID="{0624787D-B0DD-4989-A02E-7032FE91B7FE}" presName="Name0" presStyleCnt="0">
        <dgm:presLayoutVars>
          <dgm:dir/>
          <dgm:resizeHandles val="exact"/>
        </dgm:presLayoutVars>
      </dgm:prSet>
      <dgm:spPr/>
    </dgm:pt>
    <dgm:pt modelId="{E0632660-BCFE-4605-9B57-EBA6C60BB71F}" type="pres">
      <dgm:prSet presAssocID="{6832AC8C-1F5D-487F-9F6F-509141A4CFEB}" presName="compNode" presStyleCnt="0"/>
      <dgm:spPr/>
    </dgm:pt>
    <dgm:pt modelId="{59C036E0-D5A7-407A-846E-70EC972F48E8}" type="pres">
      <dgm:prSet presAssocID="{6832AC8C-1F5D-487F-9F6F-509141A4CFEB}" presName="pictRect" presStyleLbl="revTx" presStyleIdx="0" presStyleCnt="8">
        <dgm:presLayoutVars>
          <dgm:chMax val="0"/>
          <dgm:bulletEnabled/>
        </dgm:presLayoutVars>
      </dgm:prSet>
      <dgm:spPr/>
    </dgm:pt>
    <dgm:pt modelId="{EB3449C1-BF56-4008-8D9B-498E0B6D87F7}" type="pres">
      <dgm:prSet presAssocID="{6832AC8C-1F5D-487F-9F6F-509141A4CFEB}" presName="textRect" presStyleLbl="revTx" presStyleIdx="1" presStyleCnt="8">
        <dgm:presLayoutVars>
          <dgm:bulletEnabled/>
        </dgm:presLayoutVars>
      </dgm:prSet>
      <dgm:spPr/>
    </dgm:pt>
    <dgm:pt modelId="{0FB686CD-99E0-4F27-91AB-66D4429C3D27}" type="pres">
      <dgm:prSet presAssocID="{4548782D-5B0C-4CCB-A3D2-CC8F3D19053A}" presName="sibTrans" presStyleLbl="sibTrans2D1" presStyleIdx="0" presStyleCnt="0"/>
      <dgm:spPr/>
    </dgm:pt>
    <dgm:pt modelId="{43DFD7C6-E3C8-4337-864A-B5301BF05F2E}" type="pres">
      <dgm:prSet presAssocID="{CAF417B7-2713-4272-B5A7-966751550B7C}" presName="compNode" presStyleCnt="0"/>
      <dgm:spPr/>
    </dgm:pt>
    <dgm:pt modelId="{DE695CE8-BE57-4F03-8B3F-086AC66A2801}" type="pres">
      <dgm:prSet presAssocID="{CAF417B7-2713-4272-B5A7-966751550B7C}" presName="pictRect" presStyleLbl="revTx" presStyleIdx="2" presStyleCnt="8">
        <dgm:presLayoutVars>
          <dgm:chMax val="0"/>
          <dgm:bulletEnabled/>
        </dgm:presLayoutVars>
      </dgm:prSet>
      <dgm:spPr/>
    </dgm:pt>
    <dgm:pt modelId="{43E3D523-A0F6-433E-A3CB-737889329186}" type="pres">
      <dgm:prSet presAssocID="{CAF417B7-2713-4272-B5A7-966751550B7C}" presName="textRect" presStyleLbl="revTx" presStyleIdx="3" presStyleCnt="8">
        <dgm:presLayoutVars>
          <dgm:bulletEnabled/>
        </dgm:presLayoutVars>
      </dgm:prSet>
      <dgm:spPr/>
    </dgm:pt>
    <dgm:pt modelId="{B100E944-B13D-4B76-B38F-D78EA8AE215E}" type="pres">
      <dgm:prSet presAssocID="{D59721C3-90D3-45A3-AC42-C3369528B8C0}" presName="sibTrans" presStyleLbl="sibTrans2D1" presStyleIdx="0" presStyleCnt="0"/>
      <dgm:spPr/>
    </dgm:pt>
    <dgm:pt modelId="{2848FF0D-CFFD-414C-A34C-F837A4A09086}" type="pres">
      <dgm:prSet presAssocID="{9309D34F-C979-4F59-86A5-906D52B90CE2}" presName="compNode" presStyleCnt="0"/>
      <dgm:spPr/>
    </dgm:pt>
    <dgm:pt modelId="{CE7E51C7-1A05-4382-ACE4-6954071E716D}" type="pres">
      <dgm:prSet presAssocID="{9309D34F-C979-4F59-86A5-906D52B90CE2}" presName="pictRect" presStyleLbl="revTx" presStyleIdx="4" presStyleCnt="8">
        <dgm:presLayoutVars>
          <dgm:chMax val="0"/>
          <dgm:bulletEnabled/>
        </dgm:presLayoutVars>
      </dgm:prSet>
      <dgm:spPr/>
    </dgm:pt>
    <dgm:pt modelId="{8C13510B-A97B-4440-954B-55E2D0EB7C6A}" type="pres">
      <dgm:prSet presAssocID="{9309D34F-C979-4F59-86A5-906D52B90CE2}" presName="textRect" presStyleLbl="revTx" presStyleIdx="5" presStyleCnt="8">
        <dgm:presLayoutVars>
          <dgm:bulletEnabled/>
        </dgm:presLayoutVars>
      </dgm:prSet>
      <dgm:spPr/>
    </dgm:pt>
    <dgm:pt modelId="{F0F926CC-C18F-4CFB-94B5-E2BB2C77BFD0}" type="pres">
      <dgm:prSet presAssocID="{5ACFE7D2-BA4F-4A1E-BA6B-39893B72CC86}" presName="sibTrans" presStyleLbl="sibTrans2D1" presStyleIdx="0" presStyleCnt="0"/>
      <dgm:spPr/>
    </dgm:pt>
    <dgm:pt modelId="{2C6E8DFA-6868-4305-942F-4ED7F2FFA72E}" type="pres">
      <dgm:prSet presAssocID="{11BB5453-E069-4097-B73D-17E25D01E3CD}" presName="compNode" presStyleCnt="0"/>
      <dgm:spPr/>
    </dgm:pt>
    <dgm:pt modelId="{77215541-F36B-45FE-8129-33C06F6AF9AA}" type="pres">
      <dgm:prSet presAssocID="{11BB5453-E069-4097-B73D-17E25D01E3CD}" presName="pictRect" presStyleLbl="revTx" presStyleIdx="6" presStyleCnt="8">
        <dgm:presLayoutVars>
          <dgm:chMax val="0"/>
          <dgm:bulletEnabled/>
        </dgm:presLayoutVars>
      </dgm:prSet>
      <dgm:spPr/>
    </dgm:pt>
    <dgm:pt modelId="{A870A0A1-F535-41EF-8A36-4D63C2049655}" type="pres">
      <dgm:prSet presAssocID="{11BB5453-E069-4097-B73D-17E25D01E3CD}" presName="textRect" presStyleLbl="revTx" presStyleIdx="7" presStyleCnt="8">
        <dgm:presLayoutVars>
          <dgm:bulletEnabled/>
        </dgm:presLayoutVars>
      </dgm:prSet>
      <dgm:spPr/>
    </dgm:pt>
  </dgm:ptLst>
  <dgm:cxnLst>
    <dgm:cxn modelId="{FE8A3904-00B1-49DD-A174-13C0C47FC0B0}" type="presOf" srcId="{A196BE4C-0DF3-4480-B4FB-D35F4ED33F99}" destId="{8C13510B-A97B-4440-954B-55E2D0EB7C6A}" srcOrd="0" destOrd="0" presId="urn:microsoft.com/office/officeart/2024/3/layout/hArchList1"/>
    <dgm:cxn modelId="{5F67B508-801C-4602-A6CF-BF7C67B6003F}" srcId="{0624787D-B0DD-4989-A02E-7032FE91B7FE}" destId="{11BB5453-E069-4097-B73D-17E25D01E3CD}" srcOrd="3" destOrd="0" parTransId="{39071E38-40F0-413B-8314-F51918DF665C}" sibTransId="{243B5027-E561-4DA3-81E2-A53682C56076}"/>
    <dgm:cxn modelId="{528B7F0E-F1D3-4E72-A6A1-B6C900C60033}" srcId="{0624787D-B0DD-4989-A02E-7032FE91B7FE}" destId="{CAF417B7-2713-4272-B5A7-966751550B7C}" srcOrd="1" destOrd="0" parTransId="{C8D00AB8-509D-4ECC-B7EB-44A7C5A50915}" sibTransId="{D59721C3-90D3-45A3-AC42-C3369528B8C0}"/>
    <dgm:cxn modelId="{F6DDF81B-FB10-4F9F-9E8E-E85C29540D0C}" type="presOf" srcId="{9309D34F-C979-4F59-86A5-906D52B90CE2}" destId="{CE7E51C7-1A05-4382-ACE4-6954071E716D}" srcOrd="0" destOrd="0" presId="urn:microsoft.com/office/officeart/2024/3/layout/hArchList1"/>
    <dgm:cxn modelId="{1EA0A12A-4CA6-47D6-B346-6123BACCB216}" type="presOf" srcId="{04E456FB-6455-4427-A649-863A52EC8F7F}" destId="{EB3449C1-BF56-4008-8D9B-498E0B6D87F7}" srcOrd="0" destOrd="0" presId="urn:microsoft.com/office/officeart/2024/3/layout/hArchList1"/>
    <dgm:cxn modelId="{7875CB53-9F59-46DE-AB1E-FAD6EB2ED7BB}" srcId="{CAF417B7-2713-4272-B5A7-966751550B7C}" destId="{8769916E-B13D-40EE-BACA-B92202E92EA3}" srcOrd="0" destOrd="0" parTransId="{87F558DE-4249-4745-8CA8-E3757C17E629}" sibTransId="{A0CE04A2-7013-4818-989F-FA73367BE3BE}"/>
    <dgm:cxn modelId="{96707774-2C1C-4319-8A74-8C71DBD82C24}" type="presOf" srcId="{CAF417B7-2713-4272-B5A7-966751550B7C}" destId="{DE695CE8-BE57-4F03-8B3F-086AC66A2801}" srcOrd="0" destOrd="0" presId="urn:microsoft.com/office/officeart/2024/3/layout/hArchList1"/>
    <dgm:cxn modelId="{0F65D754-9329-488A-98A6-001AA1C79B4E}" srcId="{0624787D-B0DD-4989-A02E-7032FE91B7FE}" destId="{9309D34F-C979-4F59-86A5-906D52B90CE2}" srcOrd="2" destOrd="0" parTransId="{A28E3556-C14A-4594-A5EE-DFA609E20FF6}" sibTransId="{5ACFE7D2-BA4F-4A1E-BA6B-39893B72CC86}"/>
    <dgm:cxn modelId="{4CF4405A-1ABF-4D2F-83BF-55563BF55319}" srcId="{0624787D-B0DD-4989-A02E-7032FE91B7FE}" destId="{6832AC8C-1F5D-487F-9F6F-509141A4CFEB}" srcOrd="0" destOrd="0" parTransId="{96CFC144-293E-463D-AA12-106478B63F0B}" sibTransId="{4548782D-5B0C-4CCB-A3D2-CC8F3D19053A}"/>
    <dgm:cxn modelId="{5E016B80-B9DC-4651-9665-FFDD18B2117A}" srcId="{11BB5453-E069-4097-B73D-17E25D01E3CD}" destId="{9BDFCF6B-F7D2-4C1D-A2F5-AB101751822E}" srcOrd="0" destOrd="0" parTransId="{6733DE55-B445-4807-8FE7-6F2458BF785A}" sibTransId="{3D581670-C567-4C04-861B-FE6A0F71D14E}"/>
    <dgm:cxn modelId="{3CC9A186-83B5-47E9-8DA5-207A76F76345}" type="presOf" srcId="{D59721C3-90D3-45A3-AC42-C3369528B8C0}" destId="{B100E944-B13D-4B76-B38F-D78EA8AE215E}" srcOrd="0" destOrd="0" presId="urn:microsoft.com/office/officeart/2024/3/layout/hArchList1"/>
    <dgm:cxn modelId="{31FEB597-B12F-40B5-8893-5256C5ED650C}" type="presOf" srcId="{11BB5453-E069-4097-B73D-17E25D01E3CD}" destId="{77215541-F36B-45FE-8129-33C06F6AF9AA}" srcOrd="0" destOrd="0" presId="urn:microsoft.com/office/officeart/2024/3/layout/hArchList1"/>
    <dgm:cxn modelId="{D424149A-6DDD-46B9-BE2D-CA8FAB22F565}" type="presOf" srcId="{5ACFE7D2-BA4F-4A1E-BA6B-39893B72CC86}" destId="{F0F926CC-C18F-4CFB-94B5-E2BB2C77BFD0}" srcOrd="0" destOrd="0" presId="urn:microsoft.com/office/officeart/2024/3/layout/hArchList1"/>
    <dgm:cxn modelId="{B6A390B1-3A55-4ADB-AC31-250A09A4E60E}" type="presOf" srcId="{4548782D-5B0C-4CCB-A3D2-CC8F3D19053A}" destId="{0FB686CD-99E0-4F27-91AB-66D4429C3D27}" srcOrd="0" destOrd="0" presId="urn:microsoft.com/office/officeart/2024/3/layout/hArchList1"/>
    <dgm:cxn modelId="{E11B45B5-C7E5-4E83-B150-623BD6B9524B}" type="presOf" srcId="{9BDFCF6B-F7D2-4C1D-A2F5-AB101751822E}" destId="{A870A0A1-F535-41EF-8A36-4D63C2049655}" srcOrd="0" destOrd="0" presId="urn:microsoft.com/office/officeart/2024/3/layout/hArchList1"/>
    <dgm:cxn modelId="{65DC44C9-386D-4B25-A66D-13E259DFC929}" type="presOf" srcId="{0624787D-B0DD-4989-A02E-7032FE91B7FE}" destId="{82137C8B-4FEC-4565-9264-6EDD69AC1358}" srcOrd="0" destOrd="0" presId="urn:microsoft.com/office/officeart/2024/3/layout/hArchList1"/>
    <dgm:cxn modelId="{4396C8CE-90B2-47F8-9D09-3880F9701F82}" type="presOf" srcId="{6832AC8C-1F5D-487F-9F6F-509141A4CFEB}" destId="{59C036E0-D5A7-407A-846E-70EC972F48E8}" srcOrd="0" destOrd="0" presId="urn:microsoft.com/office/officeart/2024/3/layout/hArchList1"/>
    <dgm:cxn modelId="{BC7F7DE0-BE24-4A8B-8417-715FFE35E27C}" srcId="{6832AC8C-1F5D-487F-9F6F-509141A4CFEB}" destId="{04E456FB-6455-4427-A649-863A52EC8F7F}" srcOrd="0" destOrd="0" parTransId="{03B7218A-7A28-43B1-805D-73113D6AF285}" sibTransId="{568A1755-76BD-49A0-A35A-85C09E8129E5}"/>
    <dgm:cxn modelId="{773119E1-5A6A-441A-853C-9D906BAC0537}" type="presOf" srcId="{8769916E-B13D-40EE-BACA-B92202E92EA3}" destId="{43E3D523-A0F6-433E-A3CB-737889329186}" srcOrd="0" destOrd="0" presId="urn:microsoft.com/office/officeart/2024/3/layout/hArchList1"/>
    <dgm:cxn modelId="{23985FED-DCA7-4177-834A-BAAE56F752FA}" srcId="{9309D34F-C979-4F59-86A5-906D52B90CE2}" destId="{A196BE4C-0DF3-4480-B4FB-D35F4ED33F99}" srcOrd="0" destOrd="0" parTransId="{1D56BFDD-137B-4220-9240-00B2A7EF8716}" sibTransId="{649E1AFA-3FEF-43B9-B6EB-D2D59BB62EF8}"/>
    <dgm:cxn modelId="{CA408721-7775-40F2-A452-6413D8A562C5}" type="presParOf" srcId="{82137C8B-4FEC-4565-9264-6EDD69AC1358}" destId="{E0632660-BCFE-4605-9B57-EBA6C60BB71F}" srcOrd="0" destOrd="0" presId="urn:microsoft.com/office/officeart/2024/3/layout/hArchList1"/>
    <dgm:cxn modelId="{669F34B6-26AB-405F-9145-56E47BA3B8A5}" type="presParOf" srcId="{E0632660-BCFE-4605-9B57-EBA6C60BB71F}" destId="{59C036E0-D5A7-407A-846E-70EC972F48E8}" srcOrd="0" destOrd="0" presId="urn:microsoft.com/office/officeart/2024/3/layout/hArchList1"/>
    <dgm:cxn modelId="{EA65C4D8-66D2-45DC-9653-EAB68A57F05C}" type="presParOf" srcId="{E0632660-BCFE-4605-9B57-EBA6C60BB71F}" destId="{EB3449C1-BF56-4008-8D9B-498E0B6D87F7}" srcOrd="1" destOrd="0" presId="urn:microsoft.com/office/officeart/2024/3/layout/hArchList1"/>
    <dgm:cxn modelId="{582DAF92-BDDF-4131-9FA5-1DC7FBB3FDBF}" type="presParOf" srcId="{82137C8B-4FEC-4565-9264-6EDD69AC1358}" destId="{0FB686CD-99E0-4F27-91AB-66D4429C3D27}" srcOrd="1" destOrd="0" presId="urn:microsoft.com/office/officeart/2024/3/layout/hArchList1"/>
    <dgm:cxn modelId="{CD354BC7-8518-4D65-B007-CF9F2377F04E}" type="presParOf" srcId="{82137C8B-4FEC-4565-9264-6EDD69AC1358}" destId="{43DFD7C6-E3C8-4337-864A-B5301BF05F2E}" srcOrd="2" destOrd="0" presId="urn:microsoft.com/office/officeart/2024/3/layout/hArchList1"/>
    <dgm:cxn modelId="{91F07B0E-467A-42AA-BE15-9284D0F3E4DF}" type="presParOf" srcId="{43DFD7C6-E3C8-4337-864A-B5301BF05F2E}" destId="{DE695CE8-BE57-4F03-8B3F-086AC66A2801}" srcOrd="0" destOrd="0" presId="urn:microsoft.com/office/officeart/2024/3/layout/hArchList1"/>
    <dgm:cxn modelId="{C88F3B7D-8719-4AE5-8525-CF60407A69E4}" type="presParOf" srcId="{43DFD7C6-E3C8-4337-864A-B5301BF05F2E}" destId="{43E3D523-A0F6-433E-A3CB-737889329186}" srcOrd="1" destOrd="0" presId="urn:microsoft.com/office/officeart/2024/3/layout/hArchList1"/>
    <dgm:cxn modelId="{16DFCFAD-F77A-47A5-B76D-61BAB6959E48}" type="presParOf" srcId="{82137C8B-4FEC-4565-9264-6EDD69AC1358}" destId="{B100E944-B13D-4B76-B38F-D78EA8AE215E}" srcOrd="3" destOrd="0" presId="urn:microsoft.com/office/officeart/2024/3/layout/hArchList1"/>
    <dgm:cxn modelId="{34FA2908-260D-431B-8F0E-87CD115F238C}" type="presParOf" srcId="{82137C8B-4FEC-4565-9264-6EDD69AC1358}" destId="{2848FF0D-CFFD-414C-A34C-F837A4A09086}" srcOrd="4" destOrd="0" presId="urn:microsoft.com/office/officeart/2024/3/layout/hArchList1"/>
    <dgm:cxn modelId="{A294D5F5-4BD7-48D4-8740-0E1969476F44}" type="presParOf" srcId="{2848FF0D-CFFD-414C-A34C-F837A4A09086}" destId="{CE7E51C7-1A05-4382-ACE4-6954071E716D}" srcOrd="0" destOrd="0" presId="urn:microsoft.com/office/officeart/2024/3/layout/hArchList1"/>
    <dgm:cxn modelId="{580523FD-9ED4-4B7D-8732-D060C1DB2FEB}" type="presParOf" srcId="{2848FF0D-CFFD-414C-A34C-F837A4A09086}" destId="{8C13510B-A97B-4440-954B-55E2D0EB7C6A}" srcOrd="1" destOrd="0" presId="urn:microsoft.com/office/officeart/2024/3/layout/hArchList1"/>
    <dgm:cxn modelId="{0030ABAA-D384-46E9-937C-0AF312D98BDB}" type="presParOf" srcId="{82137C8B-4FEC-4565-9264-6EDD69AC1358}" destId="{F0F926CC-C18F-4CFB-94B5-E2BB2C77BFD0}" srcOrd="5" destOrd="0" presId="urn:microsoft.com/office/officeart/2024/3/layout/hArchList1"/>
    <dgm:cxn modelId="{14363DCD-594D-4B44-AC6F-E184EC9AAB3A}" type="presParOf" srcId="{82137C8B-4FEC-4565-9264-6EDD69AC1358}" destId="{2C6E8DFA-6868-4305-942F-4ED7F2FFA72E}" srcOrd="6" destOrd="0" presId="urn:microsoft.com/office/officeart/2024/3/layout/hArchList1"/>
    <dgm:cxn modelId="{2A847DA1-43FA-4138-9C60-E9CFBBC2B404}" type="presParOf" srcId="{2C6E8DFA-6868-4305-942F-4ED7F2FFA72E}" destId="{77215541-F36B-45FE-8129-33C06F6AF9AA}" srcOrd="0" destOrd="0" presId="urn:microsoft.com/office/officeart/2024/3/layout/hArchList1"/>
    <dgm:cxn modelId="{82D1F2AD-667D-477B-8148-9CBBC7A2DE18}" type="presParOf" srcId="{2C6E8DFA-6868-4305-942F-4ED7F2FFA72E}" destId="{A870A0A1-F535-41EF-8A36-4D63C2049655}"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DB318-9B30-41F8-919A-08037CE28D4E}">
      <dsp:nvSpPr>
        <dsp:cNvPr id="0" name=""/>
        <dsp:cNvSpPr/>
      </dsp:nvSpPr>
      <dsp:spPr>
        <a:xfrm>
          <a:off x="0" y="0"/>
          <a:ext cx="1556865" cy="155686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7045" r="16205" b="1"/>
          <a:stretch/>
        </a:blipFill>
        <a:ln>
          <a:noFill/>
        </a:ln>
        <a:effectLst/>
      </dsp:spPr>
      <dsp:style>
        <a:lnRef idx="0">
          <a:scrgbClr r="0" g="0" b="0"/>
        </a:lnRef>
        <a:fillRef idx="3">
          <a:scrgbClr r="0" g="0" b="0"/>
        </a:fillRef>
        <a:effectRef idx="2">
          <a:scrgbClr r="0" g="0" b="0"/>
        </a:effectRef>
        <a:fontRef idx="minor">
          <a:schemeClr val="lt1"/>
        </a:fontRef>
      </dsp:style>
    </dsp:sp>
    <dsp:sp modelId="{6F235932-CFA7-4615-97F6-BF43724B800E}">
      <dsp:nvSpPr>
        <dsp:cNvPr id="0" name=""/>
        <dsp:cNvSpPr/>
      </dsp:nvSpPr>
      <dsp:spPr>
        <a:xfrm>
          <a:off x="1736865" y="0"/>
          <a:ext cx="9586639" cy="385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Onboarding Optimization</a:t>
          </a:r>
        </a:p>
      </dsp:txBody>
      <dsp:txXfrm>
        <a:off x="1736865" y="0"/>
        <a:ext cx="9586639" cy="385622"/>
      </dsp:txXfrm>
    </dsp:sp>
    <dsp:sp modelId="{4042FFC5-F3E1-4CBE-AA99-D98BB3BB0695}">
      <dsp:nvSpPr>
        <dsp:cNvPr id="0" name=""/>
        <dsp:cNvSpPr/>
      </dsp:nvSpPr>
      <dsp:spPr>
        <a:xfrm>
          <a:off x="1736865" y="385622"/>
          <a:ext cx="9586639" cy="1171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Simplified 3-step registration with interactive tutorials ensures smooth first transactions and early success moments.</a:t>
          </a:r>
        </a:p>
      </dsp:txBody>
      <dsp:txXfrm>
        <a:off x="1736865" y="385622"/>
        <a:ext cx="9586639" cy="1171243"/>
      </dsp:txXfrm>
    </dsp:sp>
    <dsp:sp modelId="{2EFF4F68-1ACC-4C84-9175-C49A1CB8D634}">
      <dsp:nvSpPr>
        <dsp:cNvPr id="0" name=""/>
        <dsp:cNvSpPr/>
      </dsp:nvSpPr>
      <dsp:spPr>
        <a:xfrm>
          <a:off x="0" y="1681414"/>
          <a:ext cx="1556865" cy="155686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9275" r="13976" b="1"/>
          <a:stretch/>
        </a:blipFill>
        <a:ln>
          <a:noFill/>
        </a:ln>
        <a:effectLst/>
      </dsp:spPr>
      <dsp:style>
        <a:lnRef idx="0">
          <a:scrgbClr r="0" g="0" b="0"/>
        </a:lnRef>
        <a:fillRef idx="3">
          <a:scrgbClr r="0" g="0" b="0"/>
        </a:fillRef>
        <a:effectRef idx="2">
          <a:scrgbClr r="0" g="0" b="0"/>
        </a:effectRef>
        <a:fontRef idx="minor">
          <a:schemeClr val="lt1"/>
        </a:fontRef>
      </dsp:style>
    </dsp:sp>
    <dsp:sp modelId="{415EA0CA-9D90-48B4-A74B-0E82004BC2C2}">
      <dsp:nvSpPr>
        <dsp:cNvPr id="0" name=""/>
        <dsp:cNvSpPr/>
      </dsp:nvSpPr>
      <dsp:spPr>
        <a:xfrm>
          <a:off x="1736865" y="1681414"/>
          <a:ext cx="9586639" cy="385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Engagement Tactics</a:t>
          </a:r>
        </a:p>
      </dsp:txBody>
      <dsp:txXfrm>
        <a:off x="1736865" y="1681414"/>
        <a:ext cx="9586639" cy="385622"/>
      </dsp:txXfrm>
    </dsp:sp>
    <dsp:sp modelId="{360DA2ED-E731-46DE-9478-E4D5D49227C3}">
      <dsp:nvSpPr>
        <dsp:cNvPr id="0" name=""/>
        <dsp:cNvSpPr/>
      </dsp:nvSpPr>
      <dsp:spPr>
        <a:xfrm>
          <a:off x="1736865" y="2067036"/>
          <a:ext cx="9586639" cy="1171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Push notifications, spending insights, gamification, and personalised offers keep users actively engaged.</a:t>
          </a:r>
        </a:p>
      </dsp:txBody>
      <dsp:txXfrm>
        <a:off x="1736865" y="2067036"/>
        <a:ext cx="9586639" cy="1171243"/>
      </dsp:txXfrm>
    </dsp:sp>
    <dsp:sp modelId="{AC684856-4A1A-4B0F-A0D4-5BB404EF77DB}">
      <dsp:nvSpPr>
        <dsp:cNvPr id="0" name=""/>
        <dsp:cNvSpPr/>
      </dsp:nvSpPr>
      <dsp:spPr>
        <a:xfrm>
          <a:off x="0" y="3362828"/>
          <a:ext cx="1556865" cy="155686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1228" r="15526" b="6"/>
          <a:stretch/>
        </a:blipFill>
        <a:ln>
          <a:noFill/>
        </a:ln>
        <a:effectLst/>
      </dsp:spPr>
      <dsp:style>
        <a:lnRef idx="0">
          <a:scrgbClr r="0" g="0" b="0"/>
        </a:lnRef>
        <a:fillRef idx="3">
          <a:scrgbClr r="0" g="0" b="0"/>
        </a:fillRef>
        <a:effectRef idx="2">
          <a:scrgbClr r="0" g="0" b="0"/>
        </a:effectRef>
        <a:fontRef idx="minor">
          <a:schemeClr val="lt1"/>
        </a:fontRef>
      </dsp:style>
    </dsp:sp>
    <dsp:sp modelId="{0743C1A4-4406-40E5-96A0-9C962AED8ABF}">
      <dsp:nvSpPr>
        <dsp:cNvPr id="0" name=""/>
        <dsp:cNvSpPr/>
      </dsp:nvSpPr>
      <dsp:spPr>
        <a:xfrm>
          <a:off x="1736865" y="3362828"/>
          <a:ext cx="9586639" cy="385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Loyalty Programs</a:t>
          </a:r>
        </a:p>
      </dsp:txBody>
      <dsp:txXfrm>
        <a:off x="1736865" y="3362828"/>
        <a:ext cx="9586639" cy="385622"/>
      </dsp:txXfrm>
    </dsp:sp>
    <dsp:sp modelId="{73BE1BEE-418B-42F2-B8D9-F4A9AD92E1FF}">
      <dsp:nvSpPr>
        <dsp:cNvPr id="0" name=""/>
        <dsp:cNvSpPr/>
      </dsp:nvSpPr>
      <dsp:spPr>
        <a:xfrm>
          <a:off x="1736865" y="3748451"/>
          <a:ext cx="9586639" cy="1171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Cashback, tier-based rewards, exclusive discounts, and special occasion rewards foster long-term loyalty.</a:t>
          </a:r>
        </a:p>
      </dsp:txBody>
      <dsp:txXfrm>
        <a:off x="1736865" y="3748451"/>
        <a:ext cx="9586639" cy="11712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E08B5-BA32-4BD8-8C4A-A50F3B5E5876}">
      <dsp:nvSpPr>
        <dsp:cNvPr id="0" name=""/>
        <dsp:cNvSpPr/>
      </dsp:nvSpPr>
      <dsp:spPr>
        <a:xfrm>
          <a:off x="0" y="0"/>
          <a:ext cx="1556865" cy="155686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8874" r="24377" b="1"/>
          <a:stretch/>
        </a:blipFill>
        <a:ln>
          <a:noFill/>
        </a:ln>
        <a:effectLst/>
      </dsp:spPr>
      <dsp:style>
        <a:lnRef idx="0">
          <a:scrgbClr r="0" g="0" b="0"/>
        </a:lnRef>
        <a:fillRef idx="3">
          <a:scrgbClr r="0" g="0" b="0"/>
        </a:fillRef>
        <a:effectRef idx="2">
          <a:scrgbClr r="0" g="0" b="0"/>
        </a:effectRef>
        <a:fontRef idx="minor">
          <a:schemeClr val="lt1"/>
        </a:fontRef>
      </dsp:style>
    </dsp:sp>
    <dsp:sp modelId="{59B506DF-1857-4246-8989-89943D76F8C0}">
      <dsp:nvSpPr>
        <dsp:cNvPr id="0" name=""/>
        <dsp:cNvSpPr/>
      </dsp:nvSpPr>
      <dsp:spPr>
        <a:xfrm>
          <a:off x="1736865" y="0"/>
          <a:ext cx="9586639" cy="385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Engineering Team Composition</a:t>
          </a:r>
        </a:p>
      </dsp:txBody>
      <dsp:txXfrm>
        <a:off x="1736865" y="0"/>
        <a:ext cx="9586639" cy="385622"/>
      </dsp:txXfrm>
    </dsp:sp>
    <dsp:sp modelId="{4B935756-2763-44A9-9B12-9E8A389F565F}">
      <dsp:nvSpPr>
        <dsp:cNvPr id="0" name=""/>
        <dsp:cNvSpPr/>
      </dsp:nvSpPr>
      <dsp:spPr>
        <a:xfrm>
          <a:off x="1736865" y="385622"/>
          <a:ext cx="9586639" cy="1171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The engineering team consists of 12 members covering backend, frontend, DevOps, QA, and security roles for robust development.</a:t>
          </a:r>
        </a:p>
      </dsp:txBody>
      <dsp:txXfrm>
        <a:off x="1736865" y="385622"/>
        <a:ext cx="9586639" cy="1171243"/>
      </dsp:txXfrm>
    </dsp:sp>
    <dsp:sp modelId="{99BC216A-2E19-46C0-A837-EDF3B0B08C9B}">
      <dsp:nvSpPr>
        <dsp:cNvPr id="0" name=""/>
        <dsp:cNvSpPr/>
      </dsp:nvSpPr>
      <dsp:spPr>
        <a:xfrm>
          <a:off x="0" y="1681414"/>
          <a:ext cx="1556865" cy="155686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2390" r="860" b="1"/>
          <a:stretch/>
        </a:blipFill>
        <a:ln>
          <a:noFill/>
        </a:ln>
        <a:effectLst/>
      </dsp:spPr>
      <dsp:style>
        <a:lnRef idx="0">
          <a:scrgbClr r="0" g="0" b="0"/>
        </a:lnRef>
        <a:fillRef idx="3">
          <a:scrgbClr r="0" g="0" b="0"/>
        </a:fillRef>
        <a:effectRef idx="2">
          <a:scrgbClr r="0" g="0" b="0"/>
        </a:effectRef>
        <a:fontRef idx="minor">
          <a:schemeClr val="lt1"/>
        </a:fontRef>
      </dsp:style>
    </dsp:sp>
    <dsp:sp modelId="{2231FECF-6736-43A9-84A4-333A6217FE07}">
      <dsp:nvSpPr>
        <dsp:cNvPr id="0" name=""/>
        <dsp:cNvSpPr/>
      </dsp:nvSpPr>
      <dsp:spPr>
        <a:xfrm>
          <a:off x="1736865" y="1681414"/>
          <a:ext cx="9586639" cy="385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Product and Business Teams</a:t>
          </a:r>
        </a:p>
      </dsp:txBody>
      <dsp:txXfrm>
        <a:off x="1736865" y="1681414"/>
        <a:ext cx="9586639" cy="385622"/>
      </dsp:txXfrm>
    </dsp:sp>
    <dsp:sp modelId="{AC968C2F-F05B-43D6-A452-BA0758BB6414}">
      <dsp:nvSpPr>
        <dsp:cNvPr id="0" name=""/>
        <dsp:cNvSpPr/>
      </dsp:nvSpPr>
      <dsp:spPr>
        <a:xfrm>
          <a:off x="1736865" y="2067036"/>
          <a:ext cx="9586639" cy="1171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Product and business teams focus on strategy, design, analysis, marketing, compliance, and customer support to drive project success.</a:t>
          </a:r>
        </a:p>
      </dsp:txBody>
      <dsp:txXfrm>
        <a:off x="1736865" y="2067036"/>
        <a:ext cx="9586639" cy="1171243"/>
      </dsp:txXfrm>
    </dsp:sp>
    <dsp:sp modelId="{9B382F02-8D8C-421A-915F-599B6D3ABB6B}">
      <dsp:nvSpPr>
        <dsp:cNvPr id="0" name=""/>
        <dsp:cNvSpPr/>
      </dsp:nvSpPr>
      <dsp:spPr>
        <a:xfrm>
          <a:off x="0" y="3362828"/>
          <a:ext cx="1556865" cy="155686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4126" r="9125" b="1"/>
          <a:stretch/>
        </a:blipFill>
        <a:ln>
          <a:noFill/>
        </a:ln>
        <a:effectLst/>
      </dsp:spPr>
      <dsp:style>
        <a:lnRef idx="0">
          <a:scrgbClr r="0" g="0" b="0"/>
        </a:lnRef>
        <a:fillRef idx="3">
          <a:scrgbClr r="0" g="0" b="0"/>
        </a:fillRef>
        <a:effectRef idx="2">
          <a:scrgbClr r="0" g="0" b="0"/>
        </a:effectRef>
        <a:fontRef idx="minor">
          <a:schemeClr val="lt1"/>
        </a:fontRef>
      </dsp:style>
    </dsp:sp>
    <dsp:sp modelId="{1927631B-8828-4735-880A-7627375794D5}">
      <dsp:nvSpPr>
        <dsp:cNvPr id="0" name=""/>
        <dsp:cNvSpPr/>
      </dsp:nvSpPr>
      <dsp:spPr>
        <a:xfrm>
          <a:off x="1736865" y="3362828"/>
          <a:ext cx="9586639" cy="385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Agile Development Methodology</a:t>
          </a:r>
        </a:p>
      </dsp:txBody>
      <dsp:txXfrm>
        <a:off x="1736865" y="3362828"/>
        <a:ext cx="9586639" cy="385622"/>
      </dsp:txXfrm>
    </dsp:sp>
    <dsp:sp modelId="{3AA1E8A2-AC8D-4978-B2F5-FAD73DB1DAD7}">
      <dsp:nvSpPr>
        <dsp:cNvPr id="0" name=""/>
        <dsp:cNvSpPr/>
      </dsp:nvSpPr>
      <dsp:spPr>
        <a:xfrm>
          <a:off x="1736865" y="3748451"/>
          <a:ext cx="9586639" cy="1171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Agile/Scrum framework with 2-week sprints ensures rapid delivery, continuous integration, and blue-green deployment for quality releases.</a:t>
          </a:r>
        </a:p>
      </dsp:txBody>
      <dsp:txXfrm>
        <a:off x="1736865" y="3748451"/>
        <a:ext cx="9586639" cy="11712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036E0-D5A7-407A-846E-70EC972F48E8}">
      <dsp:nvSpPr>
        <dsp:cNvPr id="0" name=""/>
        <dsp:cNvSpPr/>
      </dsp:nvSpPr>
      <dsp:spPr>
        <a:xfrm>
          <a:off x="0" y="0"/>
          <a:ext cx="2534974" cy="68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b="0" i="0" kern="1200"/>
            <a:t>Comprehensive Strategy</a:t>
          </a:r>
          <a:endParaRPr lang="en-US" sz="1800" kern="1200"/>
        </a:p>
      </dsp:txBody>
      <dsp:txXfrm>
        <a:off x="0" y="0"/>
        <a:ext cx="2534974" cy="681953"/>
      </dsp:txXfrm>
    </dsp:sp>
    <dsp:sp modelId="{EB3449C1-BF56-4008-8D9B-498E0B6D87F7}">
      <dsp:nvSpPr>
        <dsp:cNvPr id="0" name=""/>
        <dsp:cNvSpPr/>
      </dsp:nvSpPr>
      <dsp:spPr>
        <a:xfrm>
          <a:off x="0" y="681953"/>
          <a:ext cx="2534974" cy="1925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b="0" i="0" kern="1200"/>
            <a:t>PayEase’s strategy fully addresses market opportunities and evolving user needs for digital payments.</a:t>
          </a:r>
          <a:endParaRPr lang="en-US" sz="1400" kern="1200"/>
        </a:p>
      </dsp:txBody>
      <dsp:txXfrm>
        <a:off x="0" y="681953"/>
        <a:ext cx="2534974" cy="1925995"/>
      </dsp:txXfrm>
    </dsp:sp>
    <dsp:sp modelId="{DE695CE8-BE57-4F03-8B3F-086AC66A2801}">
      <dsp:nvSpPr>
        <dsp:cNvPr id="0" name=""/>
        <dsp:cNvSpPr/>
      </dsp:nvSpPr>
      <dsp:spPr>
        <a:xfrm>
          <a:off x="2788471" y="0"/>
          <a:ext cx="2534974" cy="68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b="0" i="0" kern="1200"/>
            <a:t>Robust Technology</a:t>
          </a:r>
          <a:endParaRPr lang="en-US" sz="1800" kern="1200"/>
        </a:p>
      </dsp:txBody>
      <dsp:txXfrm>
        <a:off x="2788471" y="0"/>
        <a:ext cx="2534974" cy="681953"/>
      </dsp:txXfrm>
    </dsp:sp>
    <dsp:sp modelId="{43E3D523-A0F6-433E-A3CB-737889329186}">
      <dsp:nvSpPr>
        <dsp:cNvPr id="0" name=""/>
        <dsp:cNvSpPr/>
      </dsp:nvSpPr>
      <dsp:spPr>
        <a:xfrm>
          <a:off x="2788471" y="681953"/>
          <a:ext cx="2534974" cy="1925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b="0" i="0" kern="1200"/>
            <a:t>The platform integrates advanced technology ensuring secure and seamless payment processing.</a:t>
          </a:r>
          <a:endParaRPr lang="en-US" sz="1400" kern="1200"/>
        </a:p>
      </dsp:txBody>
      <dsp:txXfrm>
        <a:off x="2788471" y="681953"/>
        <a:ext cx="2534974" cy="1925995"/>
      </dsp:txXfrm>
    </dsp:sp>
    <dsp:sp modelId="{CE7E51C7-1A05-4382-ACE4-6954071E716D}">
      <dsp:nvSpPr>
        <dsp:cNvPr id="0" name=""/>
        <dsp:cNvSpPr/>
      </dsp:nvSpPr>
      <dsp:spPr>
        <a:xfrm>
          <a:off x="5576943" y="0"/>
          <a:ext cx="2534974" cy="68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b="0" i="0" kern="1200"/>
            <a:t>Competitive Positioning</a:t>
          </a:r>
          <a:endParaRPr lang="en-US" sz="1800" kern="1200"/>
        </a:p>
      </dsp:txBody>
      <dsp:txXfrm>
        <a:off x="5576943" y="0"/>
        <a:ext cx="2534974" cy="681953"/>
      </dsp:txXfrm>
    </dsp:sp>
    <dsp:sp modelId="{8C13510B-A97B-4440-954B-55E2D0EB7C6A}">
      <dsp:nvSpPr>
        <dsp:cNvPr id="0" name=""/>
        <dsp:cNvSpPr/>
      </dsp:nvSpPr>
      <dsp:spPr>
        <a:xfrm>
          <a:off x="5576943" y="681953"/>
          <a:ext cx="2534974" cy="1925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b="0" i="0" kern="1200"/>
            <a:t>PayEase is positioned strongly against competitors through innovation and customer focus.</a:t>
          </a:r>
          <a:endParaRPr lang="en-US" sz="1400" kern="1200"/>
        </a:p>
      </dsp:txBody>
      <dsp:txXfrm>
        <a:off x="5576943" y="681953"/>
        <a:ext cx="2534974" cy="1925995"/>
      </dsp:txXfrm>
    </dsp:sp>
    <dsp:sp modelId="{77215541-F36B-45FE-8129-33C06F6AF9AA}">
      <dsp:nvSpPr>
        <dsp:cNvPr id="0" name=""/>
        <dsp:cNvSpPr/>
      </dsp:nvSpPr>
      <dsp:spPr>
        <a:xfrm>
          <a:off x="8365415" y="0"/>
          <a:ext cx="2534974" cy="68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b="0" i="0" kern="1200"/>
            <a:t>Growth and Risk Management</a:t>
          </a:r>
          <a:endParaRPr lang="en-US" sz="1800" kern="1200"/>
        </a:p>
      </dsp:txBody>
      <dsp:txXfrm>
        <a:off x="8365415" y="0"/>
        <a:ext cx="2534974" cy="681953"/>
      </dsp:txXfrm>
    </dsp:sp>
    <dsp:sp modelId="{A870A0A1-F535-41EF-8A36-4D63C2049655}">
      <dsp:nvSpPr>
        <dsp:cNvPr id="0" name=""/>
        <dsp:cNvSpPr/>
      </dsp:nvSpPr>
      <dsp:spPr>
        <a:xfrm>
          <a:off x="8365415" y="681953"/>
          <a:ext cx="2534974" cy="1925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b="0" i="0" kern="1200"/>
            <a:t>Clear success metrics and risk management plans support sustainable and impactful growth.</a:t>
          </a:r>
          <a:endParaRPr lang="en-US" sz="1400" kern="1200"/>
        </a:p>
      </dsp:txBody>
      <dsp:txXfrm>
        <a:off x="8365415" y="681953"/>
        <a:ext cx="2534974" cy="192599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0B05F7-B081-4EA3-8502-B3DF774F2571}" type="datetimeFigureOut">
              <a:rPr lang="en-IN" smtClean="0"/>
              <a:t>26-09-2025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A4CB13-0205-406F-8260-A5A50C27B783}" type="slidenum">
              <a:rPr lang="en-IN" smtClean="0"/>
              <a:t>‹#›</a:t>
            </a:fld>
            <a:endParaRPr lang="en-IN"/>
          </a:p>
        </p:txBody>
      </p:sp>
    </p:spTree>
    <p:extLst>
      <p:ext uri="{BB962C8B-B14F-4D97-AF65-F5344CB8AC3E}">
        <p14:creationId xmlns:p14="http://schemas.microsoft.com/office/powerpoint/2010/main" val="1642378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AI-generated content may be incorrect.
---
Welcome to the presentation on PayEase's product strategy and roadmap. We will explore market opportunities, product vision, technical architecture, competitive analysis, and go-to-market plans to understand how PayEase will succeed in the digital payments space.
</a:t>
            </a:r>
          </a:p>
        </p:txBody>
      </p:sp>
      <p:sp>
        <p:nvSpPr>
          <p:cNvPr id="4" name="Slide Number Placeholder 3"/>
          <p:cNvSpPr>
            <a:spLocks noGrp="1"/>
          </p:cNvSpPr>
          <p:nvPr>
            <p:ph type="sldNum" sz="quarter" idx="5"/>
          </p:nvPr>
        </p:nvSpPr>
        <p:spPr/>
        <p:txBody>
          <a:bodyPr/>
          <a:lstStyle/>
          <a:p>
            <a:fld id="{59C484F0-5AD8-42E6-B851-D664D5B53F45}" type="slidenum">
              <a:rPr lang="en-IN" smtClean="0"/>
              <a:t>1</a:t>
            </a:fld>
            <a:endParaRPr lang="en-IN"/>
          </a:p>
        </p:txBody>
      </p:sp>
    </p:spTree>
    <p:extLst>
      <p:ext uri="{BB962C8B-B14F-4D97-AF65-F5344CB8AC3E}">
        <p14:creationId xmlns:p14="http://schemas.microsoft.com/office/powerpoint/2010/main" val="4066160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Product Principles
Security First: Bank-grade security      for all transactions
Simplicity: Intuitive design for      all user segments
Inclusivity: Multi-language support      and accessibility features
Intelligence: AI-driven insights      and personalization
Reliability: 99.9% uptime and      instant transaction processing
Key Differentiators:
AI-powered financial insights and expense management
Merchant-first approach with comprehensive business tools
Regional focus on tier 2/3 cities with local language support
Security-first design with transparent fraud protection
Image source: Microsoft 365 content library
</a:t>
            </a:r>
          </a:p>
        </p:txBody>
      </p:sp>
      <p:sp>
        <p:nvSpPr>
          <p:cNvPr id="4" name="Slide Number Placeholder 3"/>
          <p:cNvSpPr>
            <a:spLocks noGrp="1"/>
          </p:cNvSpPr>
          <p:nvPr>
            <p:ph type="sldNum" sz="quarter" idx="5"/>
          </p:nvPr>
        </p:nvSpPr>
        <p:spPr/>
        <p:txBody>
          <a:bodyPr/>
          <a:lstStyle/>
          <a:p>
            <a:fld id="{59C484F0-5AD8-42E6-B851-D664D5B53F45}" type="slidenum">
              <a:rPr lang="en-IN" smtClean="0"/>
              <a:t>10</a:t>
            </a:fld>
            <a:endParaRPr lang="en-IN"/>
          </a:p>
        </p:txBody>
      </p:sp>
    </p:spTree>
    <p:extLst>
      <p:ext uri="{BB962C8B-B14F-4D97-AF65-F5344CB8AC3E}">
        <p14:creationId xmlns:p14="http://schemas.microsoft.com/office/powerpoint/2010/main" val="3100953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Feature Prioritisation Frameworks and MVP Features, Enhanced Features and Future Roadmap, Detailed Specifications for Key Features</a:t>
            </a:r>
          </a:p>
        </p:txBody>
      </p:sp>
      <p:sp>
        <p:nvSpPr>
          <p:cNvPr id="4" name="Slide Number Placeholder 3"/>
          <p:cNvSpPr>
            <a:spLocks noGrp="1"/>
          </p:cNvSpPr>
          <p:nvPr>
            <p:ph type="sldNum" sz="quarter" idx="5"/>
          </p:nvPr>
        </p:nvSpPr>
        <p:spPr/>
        <p:txBody>
          <a:bodyPr/>
          <a:lstStyle/>
          <a:p>
            <a:fld id="{59C484F0-5AD8-42E6-B851-D664D5B53F45}" type="slidenum">
              <a:rPr lang="en-IN" smtClean="0"/>
              <a:t>11</a:t>
            </a:fld>
            <a:endParaRPr lang="en-IN"/>
          </a:p>
        </p:txBody>
      </p:sp>
    </p:spTree>
    <p:extLst>
      <p:ext uri="{BB962C8B-B14F-4D97-AF65-F5344CB8AC3E}">
        <p14:creationId xmlns:p14="http://schemas.microsoft.com/office/powerpoint/2010/main" val="756588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Feature Prioritization Framework
Using RICE Scoring (Reach × Impact × Confidence ÷ Effort):
MoSCoW Prioritization
Must Have (P0 - MVP Features)
User Registration &amp; KYC
Mobile number verification
Aadhaar-based KYC
Bank account linking
Security PIN setup
UPI Integration
UPI ID creation and management
Bank account integration
Transaction limits management
NPCI compliance
P2P Money Transfers
Contact-based transfers
UPI ID-based transfers
Mobile number-based transfers
Transaction history
QR Code Payments
Static and dynamic QR scanning
Merchant QR payments
P2P QR transfers
QR code generation
Bill Payments
Utility bills (electricity, water, gas)
Mobile recharges
DTH recharges
Insurance payments
MoSCoW Prioritization
Must Have (P0 - MVP Features)
User Registration &amp; KYC
Mobile number verification
Aadhaar-based KYC
Bank account linking
Security PIN setup
UPI Integration
UPI ID creation and management
Bank account integration
Transaction limits management
NPCI compliance
P2P Money Transfers
Contact-based transfers
UPI ID-based transfers
Mobile number-based transfers
Transaction history
QR Code Payments
Static and dynamic QR scanning
Merchant QR payments
P2P QR transfers
QR code generation
Bill Payments
Utility bills (electricity, water, gas)
Mobile recharges
DTH recharges
Insurance payments</a:t>
            </a:r>
          </a:p>
        </p:txBody>
      </p:sp>
      <p:sp>
        <p:nvSpPr>
          <p:cNvPr id="4" name="Slide Number Placeholder 3"/>
          <p:cNvSpPr>
            <a:spLocks noGrp="1"/>
          </p:cNvSpPr>
          <p:nvPr>
            <p:ph type="sldNum" sz="quarter" idx="5"/>
          </p:nvPr>
        </p:nvSpPr>
        <p:spPr/>
        <p:txBody>
          <a:bodyPr/>
          <a:lstStyle/>
          <a:p>
            <a:fld id="{59C484F0-5AD8-42E6-B851-D664D5B53F45}" type="slidenum">
              <a:rPr lang="en-IN" smtClean="0"/>
              <a:t>12</a:t>
            </a:fld>
            <a:endParaRPr lang="en-IN"/>
          </a:p>
        </p:txBody>
      </p:sp>
    </p:spTree>
    <p:extLst>
      <p:ext uri="{BB962C8B-B14F-4D97-AF65-F5344CB8AC3E}">
        <p14:creationId xmlns:p14="http://schemas.microsoft.com/office/powerpoint/2010/main" val="3346128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Should Have (P1 - Version 1.1)
Expense Tracking
Automatic transaction categorization
Monthly spending analysis
Budget setting and alerts
Spending insights and trends
Merchant Discovery
Location-based merchant search
Merchant categories and filters
Store ratings and reviews
Nearby offers and deals
Enhanced Security
Biometric authentication
Transaction alerts
Fraud detection system
Emergency account freeze
Could Have (P2 - Version 1.2+)
Rewards &amp; Loyalty
Cashback on transactions
Loyalty points system
Referral rewards
Merchant-specific offers
Business Features
Merchant onboarding
Business analytics dashboard
Bulk payment options
Invoice generation</a:t>
            </a:r>
          </a:p>
        </p:txBody>
      </p:sp>
      <p:sp>
        <p:nvSpPr>
          <p:cNvPr id="4" name="Slide Number Placeholder 3"/>
          <p:cNvSpPr>
            <a:spLocks noGrp="1"/>
          </p:cNvSpPr>
          <p:nvPr>
            <p:ph type="sldNum" sz="quarter" idx="5"/>
          </p:nvPr>
        </p:nvSpPr>
        <p:spPr/>
        <p:txBody>
          <a:bodyPr/>
          <a:lstStyle/>
          <a:p>
            <a:fld id="{59C484F0-5AD8-42E6-B851-D664D5B53F45}" type="slidenum">
              <a:rPr lang="en-IN" smtClean="0"/>
              <a:t>13</a:t>
            </a:fld>
            <a:endParaRPr lang="en-IN"/>
          </a:p>
        </p:txBody>
      </p:sp>
    </p:spTree>
    <p:extLst>
      <p:ext uri="{BB962C8B-B14F-4D97-AF65-F5344CB8AC3E}">
        <p14:creationId xmlns:p14="http://schemas.microsoft.com/office/powerpoint/2010/main" val="3205595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Detailed Feature Specifications
Feature 1: UPI Integration
User Story: As a user, I want to link my bank account and create a UPI ID so that I can make instant payments.
Acceptance Criteria:
User can link multiple bank accounts
UPI ID follows standard format (name@payease)
Real-time balance checking
Support for all major UPI-enabled banks
Transaction limits as per NPCI guidelines
Failed transaction handling and retry mechanism
Technical Requirements:
Integration with NPCI UPI APIs
Bank account verification through penny drop
Encrypted storage of banking details
Real-time transaction status updates
Feature 2: P2P Money Transfers
User Story: As a user, I want to send money to friends and family quickly and securely.
Acceptance Criteria:
Multiple recipient selection methods (contacts, UPI ID, mobile      number)
Amount validation and limit checks
Transaction notes and references
Instant transaction confirmation
Transaction failure handling
Split bill functionality
Technical Requirements:
Contact list access and synchronization
Push notifications for transaction updates
Transaction encryption and security
Database logging for audit trails
Feature 3: Expense Tracking
User Story: As a user, I want to track my spending patterns and receive insights about my financial habits.
Acceptance Criteria:
Automatic transaction categorization (&gt;85% accuracy)
Manual category editing capability
Monthly/weekly spending summaries
Budget setting with alerts at 80% threshold
Visual spending analytics (charts, graphs)
Export functionality for transaction data
Technical Requirements:
Machine learning models for transaction categorization
Data analytics and reporting engine
Push notification system for budget alerts
Data visualization libraries integration
Image source: Microsoft 365 content library
</a:t>
            </a:r>
          </a:p>
        </p:txBody>
      </p:sp>
      <p:sp>
        <p:nvSpPr>
          <p:cNvPr id="4" name="Slide Number Placeholder 3"/>
          <p:cNvSpPr>
            <a:spLocks noGrp="1"/>
          </p:cNvSpPr>
          <p:nvPr>
            <p:ph type="sldNum" sz="quarter" idx="5"/>
          </p:nvPr>
        </p:nvSpPr>
        <p:spPr/>
        <p:txBody>
          <a:bodyPr/>
          <a:lstStyle/>
          <a:p>
            <a:fld id="{59C484F0-5AD8-42E6-B851-D664D5B53F45}" type="slidenum">
              <a:rPr lang="en-IN" smtClean="0"/>
              <a:t>14</a:t>
            </a:fld>
            <a:endParaRPr lang="en-IN"/>
          </a:p>
        </p:txBody>
      </p:sp>
    </p:spTree>
    <p:extLst>
      <p:ext uri="{BB962C8B-B14F-4D97-AF65-F5344CB8AC3E}">
        <p14:creationId xmlns:p14="http://schemas.microsoft.com/office/powerpoint/2010/main" val="2491087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System Architecture and Technology Stack, API Specifications and Data Protection, Fraud Prevention and Performance Requirements, Third-Party Integrations and Compliance</a:t>
            </a:r>
          </a:p>
        </p:txBody>
      </p:sp>
      <p:sp>
        <p:nvSpPr>
          <p:cNvPr id="4" name="Slide Number Placeholder 3"/>
          <p:cNvSpPr>
            <a:spLocks noGrp="1"/>
          </p:cNvSpPr>
          <p:nvPr>
            <p:ph type="sldNum" sz="quarter" idx="5"/>
          </p:nvPr>
        </p:nvSpPr>
        <p:spPr/>
        <p:txBody>
          <a:bodyPr/>
          <a:lstStyle/>
          <a:p>
            <a:fld id="{59C484F0-5AD8-42E6-B851-D664D5B53F45}" type="slidenum">
              <a:rPr lang="en-IN" smtClean="0"/>
              <a:t>15</a:t>
            </a:fld>
            <a:endParaRPr lang="en-IN"/>
          </a:p>
        </p:txBody>
      </p:sp>
    </p:spTree>
    <p:extLst>
      <p:ext uri="{BB962C8B-B14F-4D97-AF65-F5344CB8AC3E}">
        <p14:creationId xmlns:p14="http://schemas.microsoft.com/office/powerpoint/2010/main" val="2827365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System Architecture
High-Level Architecture
[Mobile App] ↔ [API Gateway] ↔ [Microservices] ↔ [Database]
↓
[External APIs]
(UPI, Banks, NPCI)
Technology Stack
Frontend (Mobile App):
Platform: React Native for      cross-platform development
State Management: Redux Toolkit
UI Framework: React Native Elements
Navigation: React Navigation 6
Testing: Jest, Detox for E2E      testing
Backend Services:
Runtime: Node.js with Express.js      framework
Database: MongoDB for user data,      PostgreSQL for transactions
Caching: Redis for session      management and API caching
Message Queue: RabbitMQ for      transaction processing
API Documentation: Swagger/OpenAPI
Infrastructure:
Cloud Platform: AWS (Amazon Web      Services)
Container Orchestration: AWS EKS      (Kubernetes)
CDN: AWS CloudFront
Monitoring: AWS CloudWatch, New      Relic
CI/CD: Jenkins with Docker      containers
Appendix B: Technical Architecture Diagrams
System Architecture Overview
┌─────────────────┐    ┌─────────────────┐    ┌─────────────────┐
│   Mobile App    │    │   Web Portal    │    │  Merchant App   │
│  (React Native) │    │   (React.js)    │    │ (Flutter/React) │
└─────────┬───────┘    └─────────┬───────┘    └─────────┬───────┘
│                      │                      │
└──────────────────────┼──────────────────────┘
│
┌─────────────▼───────────────┐
│      API Gateway           │
│   (Kong/AWS API Gateway)   │
└─────────────┬───────────────┘
│
┌───────────────────────┼───────────────────────┐
│                       │                       │
┌─────────▼─────────┐   ┌─────────▼─────────┐   ┌─────────▼─────────┐
│   User Service    │   │  Payment Service  │   │ Merchant Service  │
│   (Node.js)       │   │   (Node.js)       │   │   (Node.js)       │
└─────────┬─────────┘   └─────────┬─────────┘   └─────────┬─────────┘
│                       │                       │
└───────────────────────┼───────────────────────┘
│
┌─────────────▼───────────────┐
│     Data Layer              │
│ MongoDB + PostgreSQL + Redis│
└─────────────────────────────┘
Image source: Microsoft 365 content library
</a:t>
            </a:r>
          </a:p>
        </p:txBody>
      </p:sp>
      <p:sp>
        <p:nvSpPr>
          <p:cNvPr id="4" name="Slide Number Placeholder 3"/>
          <p:cNvSpPr>
            <a:spLocks noGrp="1"/>
          </p:cNvSpPr>
          <p:nvPr>
            <p:ph type="sldNum" sz="quarter" idx="5"/>
          </p:nvPr>
        </p:nvSpPr>
        <p:spPr/>
        <p:txBody>
          <a:bodyPr/>
          <a:lstStyle/>
          <a:p>
            <a:fld id="{59C484F0-5AD8-42E6-B851-D664D5B53F45}" type="slidenum">
              <a:rPr lang="en-IN" smtClean="0"/>
              <a:t>16</a:t>
            </a:fld>
            <a:endParaRPr lang="en-IN"/>
          </a:p>
        </p:txBody>
      </p:sp>
    </p:spTree>
    <p:extLst>
      <p:ext uri="{BB962C8B-B14F-4D97-AF65-F5344CB8AC3E}">
        <p14:creationId xmlns:p14="http://schemas.microsoft.com/office/powerpoint/2010/main" val="2239292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API Specifications
Core APIs
1. User Management API
POST /api/v1/users/register
{
"mobile": "+91XXXXXXXXXX",
"name": "User Name",
"email": "user@example.com"
}
POST /api/v1/users/verify-otp
{
"mobile": "+91XXXXXXXXXX",
"otp": "123456"
}
GET /api/v1/users/profile
Headers: Authorization: Bearer {token}
2. Payment Processing API
POST /api/v1/payments/transfer
{
"sender_upi": "user@payease",
"receiver_upi": "friend@payease",
"amount": 500.00,
"currency": "INR",
"note": "Dinner split"
}
GET /api/v1/payments/history
Headers: Authorization: Bearer {token}
Query: ?limit=20&amp;offset=0&amp;from_date=2024-01-01
3. UPI Integration API
POST /api/v1/upi/create-id
{
"user_id": "user123",
"preferred_id": "john",
"bank_account": "account_reference"
}
POST /api/v1/upi/collect-request
{
"payer_upi": "payer@bank",
"amount": 1000.00,
"reference": "TXN123456"
}
Security Requirements
Authentication &amp; Authorization
Multi-factor Authentication: SMS      OTP + Biometric
JWT Tokens: Short-lived access      tokens (15 min) with refresh tokens
Role-based Access Control:      User/Merchant/Admin roles
Session Management: Secure session      handling with timeout
Data Protection
Encryption: AES-256 for data at      rest, TLS 1.3 for data in transit
PII Protection: Tokenization of      sensitive user data
PCI DSS Compliance: For payment      card data handling
Data Retention: Automatic data      purging as per regulations
Image source: Microsoft 365 content library
</a:t>
            </a:r>
          </a:p>
        </p:txBody>
      </p:sp>
      <p:sp>
        <p:nvSpPr>
          <p:cNvPr id="4" name="Slide Number Placeholder 3"/>
          <p:cNvSpPr>
            <a:spLocks noGrp="1"/>
          </p:cNvSpPr>
          <p:nvPr>
            <p:ph type="sldNum" sz="quarter" idx="5"/>
          </p:nvPr>
        </p:nvSpPr>
        <p:spPr/>
        <p:txBody>
          <a:bodyPr/>
          <a:lstStyle/>
          <a:p>
            <a:fld id="{59C484F0-5AD8-42E6-B851-D664D5B53F45}" type="slidenum">
              <a:rPr lang="en-IN" smtClean="0"/>
              <a:t>17</a:t>
            </a:fld>
            <a:endParaRPr lang="en-IN"/>
          </a:p>
        </p:txBody>
      </p:sp>
    </p:spTree>
    <p:extLst>
      <p:ext uri="{BB962C8B-B14F-4D97-AF65-F5344CB8AC3E}">
        <p14:creationId xmlns:p14="http://schemas.microsoft.com/office/powerpoint/2010/main" val="1852280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Fraud Prevention
Transaction Monitoring: Real-time      fraud detection algorithms
Device Fingerprinting: Unique      device identification
Behavioral Analysis: ML-based      unusual activity detection
Transaction Limits: Dynamic limits      based on user behavior
Performance Requirements
Scalability Targets
Concurrent Users: 100K simultaneous      active users
Transaction Throughput: 10K      transactions per minute
Database Performance: &lt;100ms      query response time
API Response Time: &lt;500ms for      95th percentile
Availability Requirements
Uptime: 99.9% availability (8.77      hours downtime/year)
Disaster Recovery: RTO &lt;4 hours,      RPO &lt;1 hour
Load Balancing: Auto-scaling based      on traffic patterns
Database Replication: Multi-region      backup and replication
Image source: Microsoft 365 content library
</a:t>
            </a:r>
          </a:p>
        </p:txBody>
      </p:sp>
      <p:sp>
        <p:nvSpPr>
          <p:cNvPr id="4" name="Slide Number Placeholder 3"/>
          <p:cNvSpPr>
            <a:spLocks noGrp="1"/>
          </p:cNvSpPr>
          <p:nvPr>
            <p:ph type="sldNum" sz="quarter" idx="5"/>
          </p:nvPr>
        </p:nvSpPr>
        <p:spPr/>
        <p:txBody>
          <a:bodyPr/>
          <a:lstStyle/>
          <a:p>
            <a:fld id="{59C484F0-5AD8-42E6-B851-D664D5B53F45}" type="slidenum">
              <a:rPr lang="en-IN" smtClean="0"/>
              <a:t>18</a:t>
            </a:fld>
            <a:endParaRPr lang="en-IN"/>
          </a:p>
        </p:txBody>
      </p:sp>
    </p:spTree>
    <p:extLst>
      <p:ext uri="{BB962C8B-B14F-4D97-AF65-F5344CB8AC3E}">
        <p14:creationId xmlns:p14="http://schemas.microsoft.com/office/powerpoint/2010/main" val="2935284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Third-Party Integrations
Payment Gateways
NPCI UPI: Primary payment rail
Razorpay/PayU: Backup payment      processing
Bank APIs: Direct integration with      major banks
BBPS: Bharat Bill Payment System      for bill payments
External Services
SMS Gateway: For OTP delivery (AWS      SNS, Twilio)
Email Service: Transaction      notifications (SendGrid)
KYC Services: Aadhaar      authentication (UIDAI)
Credit Bureau: CIBIL integration      for future credit features
Appendix D: Regulatory Compliance Checklist
RBI Compliance Requirements
Payment System Operator (PSO) authorization
KYC compliance as per RBI guidelines
AML (Anti-Money Laundering) procedures
FEMA compliance for international transactions
Data localization as per RBI circular
Fraud monitoring and reporting systems
Customer grievance redressal mechanism
Regular audit and compliance reporting
NPCI UPI Compliance
Technical integration with UPI infrastructure
Security certification and testing
Transaction limit compliance
Merchant onboarding process adherence
Dispute resolution mechanism
Regular compliance monitoring
Data Protection and Privacy
Personal Data Protection Bill (PDPB) compliance
Consent management framework
Data retention and deletion policies
Cross-border data transfer agreements
Regular data protection audits
User privacy controls and transparency
Image source: Microsoft 365 content library
</a:t>
            </a:r>
          </a:p>
        </p:txBody>
      </p:sp>
      <p:sp>
        <p:nvSpPr>
          <p:cNvPr id="4" name="Slide Number Placeholder 3"/>
          <p:cNvSpPr>
            <a:spLocks noGrp="1"/>
          </p:cNvSpPr>
          <p:nvPr>
            <p:ph type="sldNum" sz="quarter" idx="5"/>
          </p:nvPr>
        </p:nvSpPr>
        <p:spPr/>
        <p:txBody>
          <a:bodyPr/>
          <a:lstStyle/>
          <a:p>
            <a:fld id="{59C484F0-5AD8-42E6-B851-D664D5B53F45}" type="slidenum">
              <a:rPr lang="en-IN" smtClean="0"/>
              <a:t>19</a:t>
            </a:fld>
            <a:endParaRPr lang="en-IN"/>
          </a:p>
        </p:txBody>
      </p:sp>
    </p:spTree>
    <p:extLst>
      <p:ext uri="{BB962C8B-B14F-4D97-AF65-F5344CB8AC3E}">
        <p14:creationId xmlns:p14="http://schemas.microsoft.com/office/powerpoint/2010/main" val="2340308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presentation will cover eight major sections: Market Opportunity and User Insights, Product Vision and Strategy, Feature Requirements and Prioritisation, Technical Architecture and Security, Success Metrics and KPIs, Competitive Analysis and Positioning, Go-to-Market Strategy, and Product Roadmap and Risk Assessment. Each section will dive into specific subtopics.</a:t>
            </a:r>
          </a:p>
        </p:txBody>
      </p:sp>
      <p:sp>
        <p:nvSpPr>
          <p:cNvPr id="4" name="Slide Number Placeholder 3"/>
          <p:cNvSpPr>
            <a:spLocks noGrp="1"/>
          </p:cNvSpPr>
          <p:nvPr>
            <p:ph type="sldNum" sz="quarter" idx="5"/>
          </p:nvPr>
        </p:nvSpPr>
        <p:spPr/>
        <p:txBody>
          <a:bodyPr/>
          <a:lstStyle/>
          <a:p>
            <a:fld id="{59C484F0-5AD8-42E6-B851-D664D5B53F45}" type="slidenum">
              <a:rPr lang="en-IN" smtClean="0"/>
              <a:t>2</a:t>
            </a:fld>
            <a:endParaRPr lang="en-IN"/>
          </a:p>
        </p:txBody>
      </p:sp>
    </p:spTree>
    <p:extLst>
      <p:ext uri="{BB962C8B-B14F-4D97-AF65-F5344CB8AC3E}">
        <p14:creationId xmlns:p14="http://schemas.microsoft.com/office/powerpoint/2010/main" val="2083178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North Star Metric and User Engagement KPIs, Transaction and Business Health Metrics, Product-Specific KPIs and Measurement Framework, Milestones for MVP, Product-Market Fit, and Scale</a:t>
            </a:r>
          </a:p>
        </p:txBody>
      </p:sp>
      <p:sp>
        <p:nvSpPr>
          <p:cNvPr id="4" name="Slide Number Placeholder 3"/>
          <p:cNvSpPr>
            <a:spLocks noGrp="1"/>
          </p:cNvSpPr>
          <p:nvPr>
            <p:ph type="sldNum" sz="quarter" idx="5"/>
          </p:nvPr>
        </p:nvSpPr>
        <p:spPr/>
        <p:txBody>
          <a:bodyPr/>
          <a:lstStyle/>
          <a:p>
            <a:fld id="{59C484F0-5AD8-42E6-B851-D664D5B53F45}" type="slidenum">
              <a:rPr lang="en-IN" smtClean="0"/>
              <a:t>20</a:t>
            </a:fld>
            <a:endParaRPr lang="en-IN"/>
          </a:p>
        </p:txBody>
      </p:sp>
    </p:spTree>
    <p:extLst>
      <p:ext uri="{BB962C8B-B14F-4D97-AF65-F5344CB8AC3E}">
        <p14:creationId xmlns:p14="http://schemas.microsoft.com/office/powerpoint/2010/main" val="3178841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North Star Metric
Total Payment Volume (TPV): Monthly transaction value processed through the platform
Key Performance Indicators
User Acquisition &amp; Engagement</a:t>
            </a:r>
          </a:p>
        </p:txBody>
      </p:sp>
      <p:sp>
        <p:nvSpPr>
          <p:cNvPr id="4" name="Slide Number Placeholder 3"/>
          <p:cNvSpPr>
            <a:spLocks noGrp="1"/>
          </p:cNvSpPr>
          <p:nvPr>
            <p:ph type="sldNum" sz="quarter" idx="5"/>
          </p:nvPr>
        </p:nvSpPr>
        <p:spPr/>
        <p:txBody>
          <a:bodyPr/>
          <a:lstStyle/>
          <a:p>
            <a:fld id="{59C484F0-5AD8-42E6-B851-D664D5B53F45}" type="slidenum">
              <a:rPr lang="en-IN" smtClean="0"/>
              <a:t>21</a:t>
            </a:fld>
            <a:endParaRPr lang="en-IN"/>
          </a:p>
        </p:txBody>
      </p:sp>
    </p:spTree>
    <p:extLst>
      <p:ext uri="{BB962C8B-B14F-4D97-AF65-F5344CB8AC3E}">
        <p14:creationId xmlns:p14="http://schemas.microsoft.com/office/powerpoint/2010/main" val="3434926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Transaction Metrics
Business Health</a:t>
            </a:r>
          </a:p>
        </p:txBody>
      </p:sp>
      <p:sp>
        <p:nvSpPr>
          <p:cNvPr id="4" name="Slide Number Placeholder 3"/>
          <p:cNvSpPr>
            <a:spLocks noGrp="1"/>
          </p:cNvSpPr>
          <p:nvPr>
            <p:ph type="sldNum" sz="quarter" idx="5"/>
          </p:nvPr>
        </p:nvSpPr>
        <p:spPr/>
        <p:txBody>
          <a:bodyPr/>
          <a:lstStyle/>
          <a:p>
            <a:fld id="{59C484F0-5AD8-42E6-B851-D664D5B53F45}" type="slidenum">
              <a:rPr lang="en-IN" smtClean="0"/>
              <a:t>22</a:t>
            </a:fld>
            <a:endParaRPr lang="en-IN"/>
          </a:p>
        </p:txBody>
      </p:sp>
    </p:spTree>
    <p:extLst>
      <p:ext uri="{BB962C8B-B14F-4D97-AF65-F5344CB8AC3E}">
        <p14:creationId xmlns:p14="http://schemas.microsoft.com/office/powerpoint/2010/main" val="1310870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Product-Specific KPIs
P2P Transfers:
P2P transaction volume: 60% of total TPV
Average P2P transaction time: &lt;30 seconds
P2P transaction success rate: 99%+
Bill Payments:
Bill payment adoption: 40% of users
Repeat bill payments: 80% monthly retention
Average bill payment value: $20
Merchant Payments:
Merchant onboarding: 1K merchants/month by Month 6
Merchant transaction volume: 25% of total TPV
Merchant retention rate: 70% monthly
Measurement Framework
Data Collection
App Analytics: Firebase Analytics,      Mixpanel
User Feedback: In-app surveys, App      Store reviews
Transaction Data: Real-time      transaction monitoring
Customer Support: Support ticket      analysis and resolution times
Reporting Schedule
Daily: Transaction volumes, success      rates, technical metrics
Weekly: User engagement, retention,      support metrics
Monthly: Business metrics, cohort      analysis, competitive benchmarking
Quarterly: Strategic KPI review,      goal adjustment
Image source: Microsoft 365 content library
</a:t>
            </a:r>
          </a:p>
        </p:txBody>
      </p:sp>
      <p:sp>
        <p:nvSpPr>
          <p:cNvPr id="4" name="Slide Number Placeholder 3"/>
          <p:cNvSpPr>
            <a:spLocks noGrp="1"/>
          </p:cNvSpPr>
          <p:nvPr>
            <p:ph type="sldNum" sz="quarter" idx="5"/>
          </p:nvPr>
        </p:nvSpPr>
        <p:spPr/>
        <p:txBody>
          <a:bodyPr/>
          <a:lstStyle/>
          <a:p>
            <a:fld id="{59C484F0-5AD8-42E6-B851-D664D5B53F45}" type="slidenum">
              <a:rPr lang="en-IN" smtClean="0"/>
              <a:t>23</a:t>
            </a:fld>
            <a:endParaRPr lang="en-IN"/>
          </a:p>
        </p:txBody>
      </p:sp>
    </p:spTree>
    <p:extLst>
      <p:ext uri="{BB962C8B-B14F-4D97-AF65-F5344CB8AC3E}">
        <p14:creationId xmlns:p14="http://schemas.microsoft.com/office/powerpoint/2010/main" val="4049054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Success Criteria
MVP Success (Month 3)
100K registered users
$10M monthly transaction volume
95%+ transaction success rate
4.0+ app store rating
Product-Market Fit (Month 6)
500K MAU with 30%+ retention
$50M monthly TPV
NPS score 30+
Organic growth &gt;50% of new users
Scale Validation (Month 12)
2M MAU with 45%+ retention
$200M monthly TPV
Market leader in 2+ cities
Profitable unit economics
Image source: Microsoft 365 content library
</a:t>
            </a:r>
          </a:p>
        </p:txBody>
      </p:sp>
      <p:sp>
        <p:nvSpPr>
          <p:cNvPr id="4" name="Slide Number Placeholder 3"/>
          <p:cNvSpPr>
            <a:spLocks noGrp="1"/>
          </p:cNvSpPr>
          <p:nvPr>
            <p:ph type="sldNum" sz="quarter" idx="5"/>
          </p:nvPr>
        </p:nvSpPr>
        <p:spPr/>
        <p:txBody>
          <a:bodyPr/>
          <a:lstStyle/>
          <a:p>
            <a:fld id="{59C484F0-5AD8-42E6-B851-D664D5B53F45}" type="slidenum">
              <a:rPr lang="en-IN" smtClean="0"/>
              <a:t>24</a:t>
            </a:fld>
            <a:endParaRPr lang="en-IN"/>
          </a:p>
        </p:txBody>
      </p:sp>
    </p:spTree>
    <p:extLst>
      <p:ext uri="{BB962C8B-B14F-4D97-AF65-F5344CB8AC3E}">
        <p14:creationId xmlns:p14="http://schemas.microsoft.com/office/powerpoint/2010/main" val="1328565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Competitive Landscape and Direct Competitors, PayEase Unique Value Propositions, Feature Comparison Matrix, Competitive Strategy: Short, Medium, and Long Term</a:t>
            </a:r>
          </a:p>
        </p:txBody>
      </p:sp>
      <p:sp>
        <p:nvSpPr>
          <p:cNvPr id="4" name="Slide Number Placeholder 3"/>
          <p:cNvSpPr>
            <a:spLocks noGrp="1"/>
          </p:cNvSpPr>
          <p:nvPr>
            <p:ph type="sldNum" sz="quarter" idx="5"/>
          </p:nvPr>
        </p:nvSpPr>
        <p:spPr/>
        <p:txBody>
          <a:bodyPr/>
          <a:lstStyle/>
          <a:p>
            <a:fld id="{59C484F0-5AD8-42E6-B851-D664D5B53F45}" type="slidenum">
              <a:rPr lang="en-IN" smtClean="0"/>
              <a:t>25</a:t>
            </a:fld>
            <a:endParaRPr lang="en-IN"/>
          </a:p>
        </p:txBody>
      </p:sp>
    </p:spTree>
    <p:extLst>
      <p:ext uri="{BB962C8B-B14F-4D97-AF65-F5344CB8AC3E}">
        <p14:creationId xmlns:p14="http://schemas.microsoft.com/office/powerpoint/2010/main" val="2148553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Competitive Landscape
Direct Competitors
1. PhonePe
Market Share: 47% (by transaction      volume)
Strengths: Wide merchant network,      Walmart backing, diverse services
Weaknesses: Complex interface,      limited personalization
Differentiation Opportunity: Better      UX, AI-powered insights
2. Google Pay (GPay)
Market Share: 34% (by transaction      volume)
Strengths: Google ecosystem      integration, rewards program
Weaknesses: Limited bill payment      options, occasional reliability issues
Differentiation Opportunity:      Comprehensive bill payments, better customer support
3. Paytm
Market Share: 13% (by transaction      volume)
Strengths: Early mover, diverse      fintech services, offline presence
Weaknesses: Complex app, declining      market share, trust issues
Differentiation Opportunity:      Simplified focus, enhanced security
Image source: Microsoft 365 content library
</a:t>
            </a:r>
          </a:p>
        </p:txBody>
      </p:sp>
      <p:sp>
        <p:nvSpPr>
          <p:cNvPr id="4" name="Slide Number Placeholder 3"/>
          <p:cNvSpPr>
            <a:spLocks noGrp="1"/>
          </p:cNvSpPr>
          <p:nvPr>
            <p:ph type="sldNum" sz="quarter" idx="5"/>
          </p:nvPr>
        </p:nvSpPr>
        <p:spPr/>
        <p:txBody>
          <a:bodyPr/>
          <a:lstStyle/>
          <a:p>
            <a:fld id="{59C484F0-5AD8-42E6-B851-D664D5B53F45}" type="slidenum">
              <a:rPr lang="en-IN" smtClean="0"/>
              <a:t>26</a:t>
            </a:fld>
            <a:endParaRPr lang="en-IN"/>
          </a:p>
        </p:txBody>
      </p:sp>
    </p:spTree>
    <p:extLst>
      <p:ext uri="{BB962C8B-B14F-4D97-AF65-F5344CB8AC3E}">
        <p14:creationId xmlns:p14="http://schemas.microsoft.com/office/powerpoint/2010/main" val="1300463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PayEase Unique Value Propositions
1. Intelligent Financial Assistant
AI-powered expense categorization and insights
Personalized spending recommendations
Predictive bill reminders and payment suggestions
2. Merchant-First Approach
Simplified merchant onboarding (5-minute setup)
Real-time business analytics dashboard
Integrated inventory and sales tracking
3. Regional Focus
Multi-language support (Hindi, English + 8 regional languages)
Tier 2/3 city-specific features
Local customer support in regional languages
4. Security Excellence
Advanced fraud detection with 99.9% accuracy
Insurance coverage for unauthorized transactions
Transparent security practices and user education
Image source: Microsoft 365 content library
</a:t>
            </a:r>
          </a:p>
        </p:txBody>
      </p:sp>
      <p:sp>
        <p:nvSpPr>
          <p:cNvPr id="4" name="Slide Number Placeholder 3"/>
          <p:cNvSpPr>
            <a:spLocks noGrp="1"/>
          </p:cNvSpPr>
          <p:nvPr>
            <p:ph type="sldNum" sz="quarter" idx="5"/>
          </p:nvPr>
        </p:nvSpPr>
        <p:spPr/>
        <p:txBody>
          <a:bodyPr/>
          <a:lstStyle/>
          <a:p>
            <a:fld id="{59C484F0-5AD8-42E6-B851-D664D5B53F45}" type="slidenum">
              <a:rPr lang="en-IN" smtClean="0"/>
              <a:t>27</a:t>
            </a:fld>
            <a:endParaRPr lang="en-IN"/>
          </a:p>
        </p:txBody>
      </p:sp>
    </p:spTree>
    <p:extLst>
      <p:ext uri="{BB962C8B-B14F-4D97-AF65-F5344CB8AC3E}">
        <p14:creationId xmlns:p14="http://schemas.microsoft.com/office/powerpoint/2010/main" val="4155425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Feature Comparison Matrix
Legend: ✅✅ Excellent | ✅ Good | ⚠️ Basic | ❌ Not Available</a:t>
            </a:r>
          </a:p>
        </p:txBody>
      </p:sp>
      <p:sp>
        <p:nvSpPr>
          <p:cNvPr id="4" name="Slide Number Placeholder 3"/>
          <p:cNvSpPr>
            <a:spLocks noGrp="1"/>
          </p:cNvSpPr>
          <p:nvPr>
            <p:ph type="sldNum" sz="quarter" idx="5"/>
          </p:nvPr>
        </p:nvSpPr>
        <p:spPr/>
        <p:txBody>
          <a:bodyPr/>
          <a:lstStyle/>
          <a:p>
            <a:fld id="{59C484F0-5AD8-42E6-B851-D664D5B53F45}" type="slidenum">
              <a:rPr lang="en-IN" smtClean="0"/>
              <a:t>28</a:t>
            </a:fld>
            <a:endParaRPr lang="en-IN"/>
          </a:p>
        </p:txBody>
      </p:sp>
    </p:spTree>
    <p:extLst>
      <p:ext uri="{BB962C8B-B14F-4D97-AF65-F5344CB8AC3E}">
        <p14:creationId xmlns:p14="http://schemas.microsoft.com/office/powerpoint/2010/main" val="1868723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Competitive Strategy
Short-term (0-6 months)
Feature Parity: Ensure all      essential payment features match competitors
Quality Focus: Superior UX and      reliability compared to existing players
Niche Targeting: Focus on      underserved segments (small businesses, tier 2/3 cities)
Medium-term (6-18 months)
Differentiation: Establish unique      value propositions in AI insights and merchant services
Partnership Strategy: Strategic      partnerships with regional banks and businesses
Brand Building: Develop strong      brand recognition in target markets
Long-term (18+ months)
Market Leadership: Establish      dominant position in 2-3 specific regions/segments
Platform Extension: Expand into      adjacent financial services
International Expansion: Consider      expansion to similar emerging markets
Image source: Microsoft 365 content library
</a:t>
            </a:r>
          </a:p>
        </p:txBody>
      </p:sp>
      <p:sp>
        <p:nvSpPr>
          <p:cNvPr id="4" name="Slide Number Placeholder 3"/>
          <p:cNvSpPr>
            <a:spLocks noGrp="1"/>
          </p:cNvSpPr>
          <p:nvPr>
            <p:ph type="sldNum" sz="quarter" idx="5"/>
          </p:nvPr>
        </p:nvSpPr>
        <p:spPr/>
        <p:txBody>
          <a:bodyPr/>
          <a:lstStyle/>
          <a:p>
            <a:fld id="{59C484F0-5AD8-42E6-B851-D664D5B53F45}" type="slidenum">
              <a:rPr lang="en-IN" smtClean="0"/>
              <a:t>29</a:t>
            </a:fld>
            <a:endParaRPr lang="en-IN"/>
          </a:p>
        </p:txBody>
      </p:sp>
    </p:spTree>
    <p:extLst>
      <p:ext uri="{BB962C8B-B14F-4D97-AF65-F5344CB8AC3E}">
        <p14:creationId xmlns:p14="http://schemas.microsoft.com/office/powerpoint/2010/main" val="2104648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Digital Payments Market Size and Growth Drivers, Key Market Gaps and User Pain Points, User Personas and Their Needs, User Journey Mapping for Core Payment Scenarios</a:t>
            </a:r>
          </a:p>
        </p:txBody>
      </p:sp>
      <p:sp>
        <p:nvSpPr>
          <p:cNvPr id="4" name="Slide Number Placeholder 3"/>
          <p:cNvSpPr>
            <a:spLocks noGrp="1"/>
          </p:cNvSpPr>
          <p:nvPr>
            <p:ph type="sldNum" sz="quarter" idx="5"/>
          </p:nvPr>
        </p:nvSpPr>
        <p:spPr/>
        <p:txBody>
          <a:bodyPr/>
          <a:lstStyle/>
          <a:p>
            <a:fld id="{59C484F0-5AD8-42E6-B851-D664D5B53F45}" type="slidenum">
              <a:rPr lang="en-IN" smtClean="0"/>
              <a:t>3</a:t>
            </a:fld>
            <a:endParaRPr lang="en-IN"/>
          </a:p>
        </p:txBody>
      </p:sp>
    </p:spTree>
    <p:extLst>
      <p:ext uri="{BB962C8B-B14F-4D97-AF65-F5344CB8AC3E}">
        <p14:creationId xmlns:p14="http://schemas.microsoft.com/office/powerpoint/2010/main" val="36408959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Target Market Segmentation and Value Propositions, Phased Launch Strategy and Key Activities, Marketing and Customer Acquisition Strategies, Retention, Engagement, and Loyalty Programmes</a:t>
            </a:r>
          </a:p>
        </p:txBody>
      </p:sp>
      <p:sp>
        <p:nvSpPr>
          <p:cNvPr id="4" name="Slide Number Placeholder 3"/>
          <p:cNvSpPr>
            <a:spLocks noGrp="1"/>
          </p:cNvSpPr>
          <p:nvPr>
            <p:ph type="sldNum" sz="quarter" idx="5"/>
          </p:nvPr>
        </p:nvSpPr>
        <p:spPr/>
        <p:txBody>
          <a:bodyPr/>
          <a:lstStyle/>
          <a:p>
            <a:fld id="{59C484F0-5AD8-42E6-B851-D664D5B53F45}" type="slidenum">
              <a:rPr lang="en-IN" smtClean="0"/>
              <a:t>30</a:t>
            </a:fld>
            <a:endParaRPr lang="en-IN"/>
          </a:p>
        </p:txBody>
      </p:sp>
    </p:spTree>
    <p:extLst>
      <p:ext uri="{BB962C8B-B14F-4D97-AF65-F5344CB8AC3E}">
        <p14:creationId xmlns:p14="http://schemas.microsoft.com/office/powerpoint/2010/main" val="4077374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Target Market Segmentation
Primary Target: Metro City Young Professionals (40% of user base)
Demographics: Age 22-35, Income      ₹5-20 LPA
Psychographics: Tech-savvy,      convenience-focused, value-conscious
Channel Strategy: Digital      marketing, app stores, referral programs
Value Proposition: Speed,      convenience, intelligent insights
Secondary Target: Tier 2/3 City Families (35% of user base)
Demographics: Age 25-45, Household      Income ₹3-12 LPA
Psychographics: Security-focused,      price-sensitive, family-oriented
Channel Strategy: Regional      partnerships, local influencers, word-of-mouth
Value Proposition: Security,      simplicity, local language support
Tertiary Target: Small Business Owners (25% of user base)
Demographics: Age 30-50, Business      revenue ₹10L-5Cr annually
Psychographics: Growth-focused,      relationship-driven, efficiency-seeking
Channel Strategy: B2B sales, trade      associations, merchant aggregators
Value Proposition: Business growth,      payment acceptance, analytics
Image source: Microsoft 365 content library
</a:t>
            </a:r>
          </a:p>
        </p:txBody>
      </p:sp>
      <p:sp>
        <p:nvSpPr>
          <p:cNvPr id="4" name="Slide Number Placeholder 3"/>
          <p:cNvSpPr>
            <a:spLocks noGrp="1"/>
          </p:cNvSpPr>
          <p:nvPr>
            <p:ph type="sldNum" sz="quarter" idx="5"/>
          </p:nvPr>
        </p:nvSpPr>
        <p:spPr/>
        <p:txBody>
          <a:bodyPr/>
          <a:lstStyle/>
          <a:p>
            <a:fld id="{59C484F0-5AD8-42E6-B851-D664D5B53F45}" type="slidenum">
              <a:rPr lang="en-IN" smtClean="0"/>
              <a:t>31</a:t>
            </a:fld>
            <a:endParaRPr lang="en-IN"/>
          </a:p>
        </p:txBody>
      </p:sp>
    </p:spTree>
    <p:extLst>
      <p:ext uri="{BB962C8B-B14F-4D97-AF65-F5344CB8AC3E}">
        <p14:creationId xmlns:p14="http://schemas.microsoft.com/office/powerpoint/2010/main" val="3356710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Launch Strategy
Phase 1: Soft Launch (Months 1-2)
Target Cities: Pune, Jaipur (tier 2 focus for testing) User Target: 10K users per city Approach:
Closed beta with 1,000 power users
Referral-only access to create exclusivity
Intensive user feedback collection and rapid iteration
Local partnerships with 100 merchants per city
Key Activities:
App store optimization and initial listing
Local PR and media coverage
University campus partnerships
Merchant onboarding drives
Phase 2: Regional Launch (Months 3-6)
Target Cities: Mumbai, Delhi, Bangalore, Hyderabad, Chennai User Target: 500K total users Approach:
Full feature launch with marketing campaigns
Influencer partnerships and social media marketing
Cashback and referral incentives
Strategic partnerships with local businesses
Key Activities:
Digital advertising campaigns (Google, Facebook, Instagram)
Outdoor advertising in high-traffic areas
Partnership with delivery platforms and e-commerce
Customer support center establishment
Phase 3: National Expansion (Months 7-18)
Target Cities: Top 50 cities in India User Target: 5M total users Approach:
Aggressive growth marketing and user acquisition
Product differentiation and premium features
B2B partnerships and enterprise solutions
International expansion planning
Key Activities:
Television and radio advertising
Cricket and entertainment sponsorships
Banking partnerships and co-branded products
Acquisition of smaller regional players
Launch Timeline and Milestones
Pre-Launch (Month 0)
Final app development and testing
Payment gateway integrations complete
Initial merchant partnerships signed (500+ merchants)
Beta user community established (1,000 users)
Customer support infrastructure ready
Soft Launch (Months 1-2)
Launch in Pune and Jaipur
Achieve 20K registered users
Process $2M in transaction volume
Maintain 95%+ transaction success rate
Gather 500+ user feedback responses
Regional Launch (Months 3-6)
Launch in 5 metro cities
Achieve 500K registered users
Process $50M in monthly transaction volume
Onboard 5K+ merchant partners
Establish local customer support in each city
National Expansion (Months 7-18)
Launch in 50+ cities across India
Achieve 5M registered users
Process $500M in monthly transaction volume
Become top 3 payment app in target cities
Prepare for Series A funding round
Image source: Microsoft 365 content library
</a:t>
            </a:r>
          </a:p>
        </p:txBody>
      </p:sp>
      <p:sp>
        <p:nvSpPr>
          <p:cNvPr id="4" name="Slide Number Placeholder 3"/>
          <p:cNvSpPr>
            <a:spLocks noGrp="1"/>
          </p:cNvSpPr>
          <p:nvPr>
            <p:ph type="sldNum" sz="quarter" idx="5"/>
          </p:nvPr>
        </p:nvSpPr>
        <p:spPr/>
        <p:txBody>
          <a:bodyPr/>
          <a:lstStyle/>
          <a:p>
            <a:fld id="{59C484F0-5AD8-42E6-B851-D664D5B53F45}" type="slidenum">
              <a:rPr lang="en-IN" smtClean="0"/>
              <a:t>32</a:t>
            </a:fld>
            <a:endParaRPr lang="en-IN"/>
          </a:p>
        </p:txBody>
      </p:sp>
    </p:spTree>
    <p:extLst>
      <p:ext uri="{BB962C8B-B14F-4D97-AF65-F5344CB8AC3E}">
        <p14:creationId xmlns:p14="http://schemas.microsoft.com/office/powerpoint/2010/main" val="22477485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Marketing Strategy
Digital Marketing (60% of marketing budget)
Search Engine Marketing:
Google Ads for high-intent keywords ("UPI app",      "digital payment app")
App Store Optimization (ASO) for discovery
YouTube pre-roll ads targeting finance and tech content
Social Media Marketing:
Instagram and Facebook campaigns targeting young professionals
LinkedIn campaigns for small business owners
Twitter engagement during major events and festivals
TikTok/Instagram Reels for viral content and app demos
Content Marketing:
Financial literacy blog and resources
YouTube channel with payment tutorials
Podcast sponsorships on finance and business topics
SEO-optimized comparison content
Partnership Marketing (25% of marketing budget)
Strategic Partnerships:
Regional banks for co-branded UPI handles
E-commerce platforms for integrated payments
Delivery apps for payment processing
Educational institutions for campus payments
Affiliate and Referral Programs:
User referral rewards (₹50 for referrer, ₹25 for      referee)
Merchant referral programs
Influencer and blogger partnerships
Cashback partnerships with popular brands
Traditional Marketing (15% of marketing budget)
Outdoor Advertising:
Metro station and bus stop ads in target cities
Billboard campaigns during festival seasons
Airport and railway station advertising
Local newspaper and radio sponsorships
Event Marketing:
Fintech conference participation and sponsorships
Trade show presence for B2B segments
Cricket match sponsorships and activations
College fest partnerships and campus events
Customer Acquisition Strategy
User Acquisition Channels
Organic Channels (Target: 40% of users):
App store optimization and organic discovery
Word-of-mouth and referral programs
Content marketing and SEO
PR and media coverage
Paid Channels (Target: 60% of users):
Google and Facebook advertising
Influencer partnerships and sponsored content
Cashback and promotional campaigns
Partnership-driven acquisitions
Customer Acquisition Cost (CAC) Targets
Customer Acquisition Strategy
User Acquisition Channels
Organic Channels (Target: 40% of users):
App store optimization and organic discovery
Word-of-mouth and referral programs
Content marketing and SEO
PR and media coverage
Paid Channels (Target: 60% of users):
Google and Facebook advertising
Influencer partnerships and sponsored content
Cashback and promotional campaigns
Partnership-driven acquisitions
Customer Acquisition Cost (CAC) Targets</a:t>
            </a:r>
          </a:p>
        </p:txBody>
      </p:sp>
      <p:sp>
        <p:nvSpPr>
          <p:cNvPr id="4" name="Slide Number Placeholder 3"/>
          <p:cNvSpPr>
            <a:spLocks noGrp="1"/>
          </p:cNvSpPr>
          <p:nvPr>
            <p:ph type="sldNum" sz="quarter" idx="5"/>
          </p:nvPr>
        </p:nvSpPr>
        <p:spPr/>
        <p:txBody>
          <a:bodyPr/>
          <a:lstStyle/>
          <a:p>
            <a:fld id="{59C484F0-5AD8-42E6-B851-D664D5B53F45}" type="slidenum">
              <a:rPr lang="en-IN" smtClean="0"/>
              <a:t>33</a:t>
            </a:fld>
            <a:endParaRPr lang="en-IN"/>
          </a:p>
        </p:txBody>
      </p:sp>
    </p:spTree>
    <p:extLst>
      <p:ext uri="{BB962C8B-B14F-4D97-AF65-F5344CB8AC3E}">
        <p14:creationId xmlns:p14="http://schemas.microsoft.com/office/powerpoint/2010/main" val="552179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Retention and Engagement Strategy
Onboarding Optimization:
3-step simplified registration process
Interactive tutorial for first transaction
Progressive feature introduction
Early success moments (first successful payment)
Engagement Tactics:
Push notifications for bill due dates
Spending insights and monthly reports
Gamification with payment streaks and achievements
Personalized offers based on transaction history
Loyalty Programs:
Cashback on frequent transactions
Tier-based rewards (Silver, Gold, Platinum users)
Exclusive merchant discounts and offers
Anniversary and birthday special rewards
Image source: Microsoft 365 content library
</a:t>
            </a:r>
          </a:p>
        </p:txBody>
      </p:sp>
      <p:sp>
        <p:nvSpPr>
          <p:cNvPr id="4" name="Slide Number Placeholder 3"/>
          <p:cNvSpPr>
            <a:spLocks noGrp="1"/>
          </p:cNvSpPr>
          <p:nvPr>
            <p:ph type="sldNum" sz="quarter" idx="5"/>
          </p:nvPr>
        </p:nvSpPr>
        <p:spPr/>
        <p:txBody>
          <a:bodyPr/>
          <a:lstStyle/>
          <a:p>
            <a:fld id="{59C484F0-5AD8-42E6-B851-D664D5B53F45}" type="slidenum">
              <a:rPr lang="en-IN" smtClean="0"/>
              <a:t>34</a:t>
            </a:fld>
            <a:endParaRPr lang="en-IN"/>
          </a:p>
        </p:txBody>
      </p:sp>
    </p:spTree>
    <p:extLst>
      <p:ext uri="{BB962C8B-B14F-4D97-AF65-F5344CB8AC3E}">
        <p14:creationId xmlns:p14="http://schemas.microsoft.com/office/powerpoint/2010/main" val="2500630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Release Planning and Quarterly Roadmap, Team Structure and Development Methodology, Risk Categories and Mitigation Strategies</a:t>
            </a:r>
          </a:p>
        </p:txBody>
      </p:sp>
      <p:sp>
        <p:nvSpPr>
          <p:cNvPr id="4" name="Slide Number Placeholder 3"/>
          <p:cNvSpPr>
            <a:spLocks noGrp="1"/>
          </p:cNvSpPr>
          <p:nvPr>
            <p:ph type="sldNum" sz="quarter" idx="5"/>
          </p:nvPr>
        </p:nvSpPr>
        <p:spPr/>
        <p:txBody>
          <a:bodyPr/>
          <a:lstStyle/>
          <a:p>
            <a:fld id="{59C484F0-5AD8-42E6-B851-D664D5B53F45}" type="slidenum">
              <a:rPr lang="en-IN" smtClean="0"/>
              <a:t>35</a:t>
            </a:fld>
            <a:endParaRPr lang="en-IN"/>
          </a:p>
        </p:txBody>
      </p:sp>
    </p:spTree>
    <p:extLst>
      <p:ext uri="{BB962C8B-B14F-4D97-AF65-F5344CB8AC3E}">
        <p14:creationId xmlns:p14="http://schemas.microsoft.com/office/powerpoint/2010/main" val="1395066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9. Product Roadmap {#roadmap}
Release Planning Overview
The PayEase product roadmap follows an agile development approach with quarterly releases and monthly feature updates. Each release focuses on specific user segments and business objectives while maintaining a cohesive product vision.
Version 1.0 - MVP (Month 1-3)
Theme: Core Payment Functionality Objective: Establish basic payment infrastructure and user acquisition foundation
Sprint 1-2 (Months 1-1.5): Foundation
Core Features:
User registration and KYC integration
UPI ID creation and bank account linking
Basic P2P money transfers
Transaction history and receipts
Security PIN and biometric authentication
Technical Milestones:
Backend API development (User, Payment, Transaction services)
Database schema and security implementation
NPCI UPI integration and testing
Mobile app core functionality (iOS and Android)
Basic admin dashboard for monitoring
Sprint 3-4 (Months 1.5-3): Payment Expansion
Core Features:
QR code scanning and generation
Contact-based money transfers
Bill payment integration (utilities, mobile, DTH)
Transaction notifications and alerts
Customer support chat integration
Technical Milestones:
QR code generation and scanning SDK
BBPS integration for bill payments
Push notification system
Contact list integration and synchronization
Error handling and retry mechanisms
Success Metrics:
50K registered users
$10M monthly transaction volume
95% transaction success rate
4.0+ app store rating
Version 1.1 - Enhanced Experience (Month 4-6)
Theme: User Experience and Intelligence Objective: Differentiate through superior UX and intelligent features
Sprint 5-6 (Months 4-4.5): Smart Features
Enhanced Features:
AI-powered expense categorization
Spending analytics and insights
Budget setting and alerts
Transaction search and filtering
Split bill functionality
Technical Milestones:
Machine learning model for transaction categorization
Analytics engine and data visualization
Budget management system
Advanced search and filtering backend
Group payment and splitting logic
Sprint 7-8 (Months 4.5-6): Merchant Focus
Enhanced Features:
Merchant discovery and search
Store ratings and reviews
Location-based merchant recommendations
Favorite merchants and quick pay
Multi-language support (Hindi + 2 regional languages)
Technical Milestones:
Geolocation and mapping integration
Merchant onboarding portal
Review and rating system backend
Localization framework implementation
Quick pay and favorites functionality
Success Metrics:
500K registered users
$50M monthly transaction volume
1K+ merchant partners
35% user retention (Day 30)
Version 1.2 - Business Growth (Month 7-9)
Theme: Business Features and Monetization Objective: Enable merchant ecosystem and revenue generation
Sprint 9-10 (Months 7-7.5): Business Dashboard
Business Features:
Merchant registration and onboarding
Business analytics dashboard
Transaction reporting and reconciliation
Bulk payment processing
Invoice generation and management
Technical Milestones:
Merchant portal development
Business analytics and reporting engine
Bulk payment processing system
Invoice management system
Merchant API for integration
Sprint 11-12 (Months 7.5-9): Rewards and Loyalty
Enhanced Features:
Cashback and rewards program
Loyalty points system
Referral program implementation
Merchant-specific offers
Seasonal promotions and campaigns
Technical Milestones:
Rewards calculation engine
Loyalty points management system
Referral tracking and reward distribution
Offer management platform
Campaign management tools
Success Metrics:
1M registered users
$100M monthly transaction volume
5K+ merchant partners
Break-even on unit economics
Version 1.3 - Scale and Optimization (Month 10-12)
Theme: Performance and Advanced Features Objective: Scale infrastructure and introduce premium features
Sprint 13-14 (Months 10-10.5): Performance Optimization
Technical Enhancements:
Database optimization and sharding
API performance improvements
Advanced caching strategies
Load balancing and auto-scaling
Enhanced monitoring and alerting
Advanced Features:
Advanced expense analytics (categorization, trends,      predictions)
Financial health score and recommendations
Recurring payment automation
Advanced security features (fraud detection, behavioral      analysis)
Sprint 15-16 (Months 10.5-12): Premium Features
Premium Features:
Credit score checking integration
Investment tracking and insights
Tax calculation and reporting
Advanced business analytics for merchants
API access for third-party integrations
Technical Milestones:
Credit bureau integration (CIBIL)
Investment data aggregation
Tax calculation engine
Advanced analytics platform
Developer API and documentation
Success Metrics:
2M registered users
$200M monthly transaction volume
10K+ merchant partners
45% user retention (Day 30)
Version 2.0 - Platform Expansion (Month 13-18)
Theme: Financial Services Platform Objective: Transform into comprehensive fintech platform
Sprint 17-20 (Months 13-15): Financial Services
New Services:
Personal loans and credit products
Insurance marketplace integration
Investment products (mutual funds, stocks)
Gold purchase and storage
International remittance
Technical Milestones:
Lending platform development
Insurance aggregation APIs
Investment platform integration
Gold trading and storage system
FEMA compliance for international transfers
Sprint 21-24 (Months 15-18): Advanced Platform
Platform Features:
Open banking integration
Cryptocurrency support
IoT payment integration
Voice-activated payments
AR/VR payment experiences
Technical Milestones:
Open banking API compliance
Blockchain and crypto integration
IoT device connectivity
Voice recognition and processing
AR/VR development frameworks
Success Metrics:
5M registered users
$500M monthly transaction volume
Top 3 fintech app in India
Profitable operations
Feature Prioritization Framework
RICE Scoring for Future Features
Image source: Microsoft 365 content library
</a:t>
            </a:r>
          </a:p>
        </p:txBody>
      </p:sp>
      <p:sp>
        <p:nvSpPr>
          <p:cNvPr id="4" name="Slide Number Placeholder 3"/>
          <p:cNvSpPr>
            <a:spLocks noGrp="1"/>
          </p:cNvSpPr>
          <p:nvPr>
            <p:ph type="sldNum" sz="quarter" idx="5"/>
          </p:nvPr>
        </p:nvSpPr>
        <p:spPr/>
        <p:txBody>
          <a:bodyPr/>
          <a:lstStyle/>
          <a:p>
            <a:fld id="{59C484F0-5AD8-42E6-B851-D664D5B53F45}" type="slidenum">
              <a:rPr lang="en-IN" smtClean="0"/>
              <a:t>36</a:t>
            </a:fld>
            <a:endParaRPr lang="en-IN"/>
          </a:p>
        </p:txBody>
      </p:sp>
    </p:spTree>
    <p:extLst>
      <p:ext uri="{BB962C8B-B14F-4D97-AF65-F5344CB8AC3E}">
        <p14:creationId xmlns:p14="http://schemas.microsoft.com/office/powerpoint/2010/main" val="209582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Development Resources and Timeline
Team Structure
Engineering Team (12 members):
1 Engineering Manager
3 Backend Engineers (Node.js, APIs, Database)
3 Frontend Engineers (React Native, Mobile)
2 DevOps Engineers (AWS, Infrastructure)
2 QA Engineers (Testing, Automation)
1 Security Engineer (Compliance, Security)
Product Team (4 members):
1 Product Manager (Strategy, Roadmap)
1 Product Designer (UX/UI Design)
1 Product Analyst (Data, Metrics)
1 Technical Writer (Documentation)
Business Team (6 members):
1 Business Development Manager
2 Marketing Specialists
1 Compliance Officer
2 Customer Support Representatives
Development Methodology
Framework: Agile/Scrum with 2-week      sprints
Planning: Quarterly OKRs with      monthly feature releases
Testing: Continuous integration      with automated testing
Deployment: Blue-green deployment      with feature flags
Image source: Microsoft 365 content library
</a:t>
            </a:r>
          </a:p>
        </p:txBody>
      </p:sp>
      <p:sp>
        <p:nvSpPr>
          <p:cNvPr id="4" name="Slide Number Placeholder 3"/>
          <p:cNvSpPr>
            <a:spLocks noGrp="1"/>
          </p:cNvSpPr>
          <p:nvPr>
            <p:ph type="sldNum" sz="quarter" idx="5"/>
          </p:nvPr>
        </p:nvSpPr>
        <p:spPr/>
        <p:txBody>
          <a:bodyPr/>
          <a:lstStyle/>
          <a:p>
            <a:fld id="{59C484F0-5AD8-42E6-B851-D664D5B53F45}" type="slidenum">
              <a:rPr lang="en-IN" smtClean="0"/>
              <a:t>37</a:t>
            </a:fld>
            <a:endParaRPr lang="en-IN"/>
          </a:p>
        </p:txBody>
      </p:sp>
    </p:spTree>
    <p:extLst>
      <p:ext uri="{BB962C8B-B14F-4D97-AF65-F5344CB8AC3E}">
        <p14:creationId xmlns:p14="http://schemas.microsoft.com/office/powerpoint/2010/main" val="1602510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10. Risk Assessment {#risk-assessment}
Risk Categories and Mitigation Strategies
Technical Risks
Risk 1: System Downtime and Performance Issues
Probability: Medium (30%)
Impact: High
Description: Server crashes,      database failures, or API downtimes affecting transaction processing
Mitigation Strategies:
Implement redundant systems and load balancers
99.9% uptime SLA with cloud providers (AWS)
Real-time monitoring and automated failover systems
Regular disaster recovery testing
Circuit breaker patterns for external API dependencies
Risk 2: Security Breaches and Data Theft
Probability: Low (15%)
Impact: Critical
Description: Unauthorized access to      user data or financial information
Mitigation Strategies:
End-to-end encryption for all sensitive data
Regular security audits and penetration testing
Multi-factor authentication and biometric verification
PCI DSS and ISO 27001 compliance
Bug bounty program for vulnerability discovery
Risk 3: Integration Failures with Banking Systems
Probability: Medium (25%)
Impact: High
Description: UPI gateway failures      or bank API connectivity issues
Mitigation Strategies:
Multiple payment gateway partnerships
Real-time health monitoring of external APIs
Graceful error handling and user communication
Fallback payment methods implementation
Regular testing with banking partners
Regulatory and Compliance Risks
Risk 4: Regulatory Changes and Non-Compliance
Probability: High (60%)
Impact: High
Description: New RBI/SEBI      regulations affecting payment operations
Mitigation Strategies:
Dedicated compliance team and legal counsel
Regular regulatory training for all team members
Proactive engagement with regulatory bodies
Flexible system architecture for quick compliance updates
Industry association membership for early regulation insights
Risk 5: KYC and AML Compliance Issues
Probability: Medium (35%)
Impact: High
Description: Inadequate customer      verification leading to regulatory penalties
Mitigation Strategies:
Automated KYC verification with multiple providers
Real-time transaction monitoring for suspicious activities
Regular compliance audits and staff training
Clear escalation procedures for compliance issues
Partnership with specialized compliance service providers
Market and Business Risks
Risk 6: Intense Competition from Established Players
Probability: High (80%)
Impact: High
Description: PhonePe, GPay, and      Paytm launching competitive features or aggressive pricing
Mitigation Strategies:
Focus on differentiated value propositions (AI insights,       merchant services)
Build strong brand loyalty through superior user experience
Strategic partnerships for competitive moats
Rapid innovation and feature development cycles
Niche market focus before mass market expansion
Risk 7: User Acquisition Cost Escalation
Probability: High (70%)
Impact: Medium
Description: Increasing competition      driving up digital marketing costs
Mitigation Strategies:
Diversified acquisition channels (organic, referral,       partnership)
Focus on high-LTV user segments
Strong referral and word-of-mouth programs
Content marketing and SEO for organic growth
Strategic partnerships for cost-effective user acquisition
Risk 8: Merchant Adoption Challenges
Probability: Medium (40%)
Impact: Medium
Description: Difficulty in      onboarding and retaining merchant partners
Mitigation Strategies:
Simplified merchant onboarding process (5-minute setup)
Competitive transaction fees and settlement terms
Value-added services (analytics, inventory management)
Dedicated merchant support and training programs
Local partnership strategies for market penetration
Financial and Operational Risks
Risk 9: Funding and Cash Flow Issues
Probability: Medium (30%)
Impact: High
Description: Inability to raise      sufficient funding for growth and operations
Mitigation Strategies:
Conservative cash management and burn rate monitoring
Multiple funding sources and investor relationships
Revenue diversification through multiple monetization streams
Flexible business model adaptation based on market conditions
Clear path to profitability within 18 months
Risk 10: Key Personnel Loss
Probability: Medium (35%)
Impact: Medium
Description: Loss of critical team      members affecting product development and operations
Mitigation Strategies:
Competitive compensation and equity packages
Strong company culture and employee engagement programs
Cross-training and knowledge documentation
Succession planning for key roles
Remote work flexibility and work-life balance
Risk Monitoring and Response Framework
Monthly Risk Assessment:
Risk probability and impact reassessment
Mitigation strategy effectiveness review
New risk identification and analysis
Stakeholder communication and updates
Quarterly Risk Review:
Comprehensive risk register update
Business continuity plan testing
Insurance coverage adequacy review
Crisis response procedure validation
Risk Escalation Matrix:
Low Risk: Team lead management
Medium Risk: Department head      involvement
High Risk: Executive team      notification
Critical Risk: Board and investor      communication
Image source: Microsoft 365 content library
</a:t>
            </a:r>
          </a:p>
        </p:txBody>
      </p:sp>
      <p:sp>
        <p:nvSpPr>
          <p:cNvPr id="4" name="Slide Number Placeholder 3"/>
          <p:cNvSpPr>
            <a:spLocks noGrp="1"/>
          </p:cNvSpPr>
          <p:nvPr>
            <p:ph type="sldNum" sz="quarter" idx="5"/>
          </p:nvPr>
        </p:nvSpPr>
        <p:spPr/>
        <p:txBody>
          <a:bodyPr/>
          <a:lstStyle/>
          <a:p>
            <a:fld id="{59C484F0-5AD8-42E6-B851-D664D5B53F45}" type="slidenum">
              <a:rPr lang="en-IN" smtClean="0"/>
              <a:t>38</a:t>
            </a:fld>
            <a:endParaRPr lang="en-IN"/>
          </a:p>
        </p:txBody>
      </p:sp>
    </p:spTree>
    <p:extLst>
      <p:ext uri="{BB962C8B-B14F-4D97-AF65-F5344CB8AC3E}">
        <p14:creationId xmlns:p14="http://schemas.microsoft.com/office/powerpoint/2010/main" val="2684385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To conclude, PayEase’s comprehensive strategy addresses market opportunities, user needs, robust technology, competitive positioning, and clear success metrics. With a detailed roadmap and risk management, PayEase is poised for impactful growth in the digital payments industry.</a:t>
            </a:r>
          </a:p>
        </p:txBody>
      </p:sp>
      <p:sp>
        <p:nvSpPr>
          <p:cNvPr id="4" name="Slide Number Placeholder 3"/>
          <p:cNvSpPr>
            <a:spLocks noGrp="1"/>
          </p:cNvSpPr>
          <p:nvPr>
            <p:ph type="sldNum" sz="quarter" idx="5"/>
          </p:nvPr>
        </p:nvSpPr>
        <p:spPr/>
        <p:txBody>
          <a:bodyPr/>
          <a:lstStyle/>
          <a:p>
            <a:fld id="{59C484F0-5AD8-42E6-B851-D664D5B53F45}" type="slidenum">
              <a:rPr lang="en-IN" smtClean="0"/>
              <a:t>39</a:t>
            </a:fld>
            <a:endParaRPr lang="en-IN"/>
          </a:p>
        </p:txBody>
      </p:sp>
    </p:spTree>
    <p:extLst>
      <p:ext uri="{BB962C8B-B14F-4D97-AF65-F5344CB8AC3E}">
        <p14:creationId xmlns:p14="http://schemas.microsoft.com/office/powerpoint/2010/main" val="429466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Market Size &amp; Opportunity
Total Addressable Market (TAM): $500B+ (India's digital payments market by 2025) Serviceable Addressable Market (SAM): $150B (Mobile payments segment) Serviceable Obtainable Market (SOM): $1.5B (Target 1% market share in 3 years)
Key Market Insights
Growth Drivers:
Digital India initiative and smartphone penetration (750M+      users)
COVID-19 accelerated digital payment adoption (40% YoY growth)
Government push for cashless transactions
Rising internet connectivity in rural areas
Image source: Microsoft 365 content library
</a:t>
            </a:r>
          </a:p>
        </p:txBody>
      </p:sp>
      <p:sp>
        <p:nvSpPr>
          <p:cNvPr id="4" name="Slide Number Placeholder 3"/>
          <p:cNvSpPr>
            <a:spLocks noGrp="1"/>
          </p:cNvSpPr>
          <p:nvPr>
            <p:ph type="sldNum" sz="quarter" idx="5"/>
          </p:nvPr>
        </p:nvSpPr>
        <p:spPr/>
        <p:txBody>
          <a:bodyPr/>
          <a:lstStyle/>
          <a:p>
            <a:fld id="{59C484F0-5AD8-42E6-B851-D664D5B53F45}" type="slidenum">
              <a:rPr lang="en-IN" smtClean="0"/>
              <a:t>4</a:t>
            </a:fld>
            <a:endParaRPr lang="en-IN"/>
          </a:p>
        </p:txBody>
      </p:sp>
    </p:spTree>
    <p:extLst>
      <p:ext uri="{BB962C8B-B14F-4D97-AF65-F5344CB8AC3E}">
        <p14:creationId xmlns:p14="http://schemas.microsoft.com/office/powerpoint/2010/main" val="2127435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Market Gaps Identified:
Limited financial literacy and digital payment awareness in      tier 2/3 cities
Fragmented user experience across multiple payment apps
Lack of comprehensive expense management tools
Limited merchant discovery and loyalty programs
User Research Findings
Primary Research: Conducted 50+ user interviews across Delhi, Mumbai, Bangalore, and Jaipur Survey Data: 500+ responses through online surveys
Key Pain Points:
Transaction Complexity: 68% users      find multiple apps confusing
Security Concerns: 74% worried      about transaction security
Poor Expense Tracking: 82% want      better spending insights
Limited Merchant Options: 61%      struggle to find nearby merchants accepting digital payments
Image source: Microsoft 365 content library
</a:t>
            </a:r>
          </a:p>
        </p:txBody>
      </p:sp>
      <p:sp>
        <p:nvSpPr>
          <p:cNvPr id="4" name="Slide Number Placeholder 3"/>
          <p:cNvSpPr>
            <a:spLocks noGrp="1"/>
          </p:cNvSpPr>
          <p:nvPr>
            <p:ph type="sldNum" sz="quarter" idx="5"/>
          </p:nvPr>
        </p:nvSpPr>
        <p:spPr/>
        <p:txBody>
          <a:bodyPr/>
          <a:lstStyle/>
          <a:p>
            <a:fld id="{59C484F0-5AD8-42E6-B851-D664D5B53F45}" type="slidenum">
              <a:rPr lang="en-IN" smtClean="0"/>
              <a:t>5</a:t>
            </a:fld>
            <a:endParaRPr lang="en-IN"/>
          </a:p>
        </p:txBody>
      </p:sp>
    </p:spTree>
    <p:extLst>
      <p:ext uri="{BB962C8B-B14F-4D97-AF65-F5344CB8AC3E}">
        <p14:creationId xmlns:p14="http://schemas.microsoft.com/office/powerpoint/2010/main" val="1600877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Primary Personas
Persona 1: "Digital Native Deepak"
Demographics:
Age: 25-35
Location: Metro cities (Mumbai, Delhi, Bangalore)
Income: ₹8-15 LPA
Tech-savvy, early adopter
Goals:
Quick and secure transactions
Expense tracking and budgeting
Cashback and rewards
Seamless merchant payments
Pain Points:
Managing multiple payment apps
Lack of comprehensive financial insights
Security concerns with new platforms
Persona 2: "Small Business Savita"
Demographics:
Age: 30-45
Location: Tier 2 cities (Pune, Jaipur, Indore)
Business: Small retail/services
Moderate tech comfort
Goals:
Accept digital payments from customers
Track business transactions
Access to business loans/credit
Simple, reliable payment solution
Pain Points:
Complex onboarding processes
High transaction fees
Limited customer support in local language
Difficulty in reconciling payments
Persona 3: "Family-First Priya"
Demographics:
Age: 28-40
Location: Tier 2/3 cities
Role: Homemaker/working professional
Moderate digital literacy
Goals:
Send money to family members
Pay household bills
Safe and secure transactions
Easy-to-use interface
Pain Points:
Complicated app interfaces
Language barriers
Fear of digital fraud
Lack of customer support
Image source: Microsoft 365 content library
</a:t>
            </a:r>
          </a:p>
        </p:txBody>
      </p:sp>
      <p:sp>
        <p:nvSpPr>
          <p:cNvPr id="4" name="Slide Number Placeholder 3"/>
          <p:cNvSpPr>
            <a:spLocks noGrp="1"/>
          </p:cNvSpPr>
          <p:nvPr>
            <p:ph type="sldNum" sz="quarter" idx="5"/>
          </p:nvPr>
        </p:nvSpPr>
        <p:spPr/>
        <p:txBody>
          <a:bodyPr/>
          <a:lstStyle/>
          <a:p>
            <a:fld id="{59C484F0-5AD8-42E6-B851-D664D5B53F45}" type="slidenum">
              <a:rPr lang="en-IN" smtClean="0"/>
              <a:t>6</a:t>
            </a:fld>
            <a:endParaRPr lang="en-IN"/>
          </a:p>
        </p:txBody>
      </p:sp>
    </p:spTree>
    <p:extLst>
      <p:ext uri="{BB962C8B-B14F-4D97-AF65-F5344CB8AC3E}">
        <p14:creationId xmlns:p14="http://schemas.microsoft.com/office/powerpoint/2010/main" val="2758299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User Journey Maps
Journey 1: P2P Money Transfer (Deepak)
Trigger: Need to split dinner bill      with friends
Awareness: Opens PayEase app
Action: Selects "Send      Money" → Enters amount → Selects contact
Payment: Authenticates with      biometric → Transaction successful
Post-Transaction: Receives      confirmation → Updates expense category
Satisfaction: Quick, secure,      automatically categorized
Journey 2: Merchant Payment (Savita - Business Owner)
Trigger: Customer wants to pay      digitally
Awareness: Opens PayEase Business      dashboard
Action: Generates QR code →      Customer scans and pays
Payment: Receives real-time      notification
Post-Transaction: Payment reflected      in business account
Satisfaction: Instant settlement,      clear transaction record
Image source: Microsoft 365 content library
</a:t>
            </a:r>
          </a:p>
        </p:txBody>
      </p:sp>
      <p:sp>
        <p:nvSpPr>
          <p:cNvPr id="4" name="Slide Number Placeholder 3"/>
          <p:cNvSpPr>
            <a:spLocks noGrp="1"/>
          </p:cNvSpPr>
          <p:nvPr>
            <p:ph type="sldNum" sz="quarter" idx="5"/>
          </p:nvPr>
        </p:nvSpPr>
        <p:spPr/>
        <p:txBody>
          <a:bodyPr/>
          <a:lstStyle/>
          <a:p>
            <a:fld id="{59C484F0-5AD8-42E6-B851-D664D5B53F45}" type="slidenum">
              <a:rPr lang="en-IN" smtClean="0"/>
              <a:t>7</a:t>
            </a:fld>
            <a:endParaRPr lang="en-IN"/>
          </a:p>
        </p:txBody>
      </p:sp>
    </p:spTree>
    <p:extLst>
      <p:ext uri="{BB962C8B-B14F-4D97-AF65-F5344CB8AC3E}">
        <p14:creationId xmlns:p14="http://schemas.microsoft.com/office/powerpoint/2010/main" val="3933228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Vision Statement and Strategic Objectives, Core Product Principles and Differentiators</a:t>
            </a:r>
          </a:p>
        </p:txBody>
      </p:sp>
      <p:sp>
        <p:nvSpPr>
          <p:cNvPr id="4" name="Slide Number Placeholder 3"/>
          <p:cNvSpPr>
            <a:spLocks noGrp="1"/>
          </p:cNvSpPr>
          <p:nvPr>
            <p:ph type="sldNum" sz="quarter" idx="5"/>
          </p:nvPr>
        </p:nvSpPr>
        <p:spPr/>
        <p:txBody>
          <a:bodyPr/>
          <a:lstStyle/>
          <a:p>
            <a:fld id="{59C484F0-5AD8-42E6-B851-D664D5B53F45}" type="slidenum">
              <a:rPr lang="en-IN" smtClean="0"/>
              <a:t>8</a:t>
            </a:fld>
            <a:endParaRPr lang="en-IN"/>
          </a:p>
        </p:txBody>
      </p:sp>
    </p:spTree>
    <p:extLst>
      <p:ext uri="{BB962C8B-B14F-4D97-AF65-F5344CB8AC3E}">
        <p14:creationId xmlns:p14="http://schemas.microsoft.com/office/powerpoint/2010/main" val="1732178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Vision Statement
"To democratize digital payments in India by providing a unified, secure, and intelligent payment platform that empowers every Indian to participate in the digital economy."
Strategic Objectives (18 months)
User Acquisition: 5M+ registered      users
Transaction Volume: $2B+ annual      transaction volume
Market Expansion: Presence in 100+      cities including tier 2/3 markets
Merchant Network: 100K+ merchant      partners
Financial Inclusion: Enable 1M+      first-time digital payment users</a:t>
            </a:r>
          </a:p>
        </p:txBody>
      </p:sp>
      <p:sp>
        <p:nvSpPr>
          <p:cNvPr id="4" name="Slide Number Placeholder 3"/>
          <p:cNvSpPr>
            <a:spLocks noGrp="1"/>
          </p:cNvSpPr>
          <p:nvPr>
            <p:ph type="sldNum" sz="quarter" idx="5"/>
          </p:nvPr>
        </p:nvSpPr>
        <p:spPr/>
        <p:txBody>
          <a:bodyPr/>
          <a:lstStyle/>
          <a:p>
            <a:fld id="{59C484F0-5AD8-42E6-B851-D664D5B53F45}" type="slidenum">
              <a:rPr lang="en-IN" smtClean="0"/>
              <a:t>9</a:t>
            </a:fld>
            <a:endParaRPr lang="en-IN"/>
          </a:p>
        </p:txBody>
      </p:sp>
    </p:spTree>
    <p:extLst>
      <p:ext uri="{BB962C8B-B14F-4D97-AF65-F5344CB8AC3E}">
        <p14:creationId xmlns:p14="http://schemas.microsoft.com/office/powerpoint/2010/main" val="14259046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p:bgPr>
        <a:solidFill>
          <a:schemeClr val="bg2">
            <a:lumMod val="90000"/>
          </a:scheme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7E57259E-EB49-83B2-A198-68B73458BDEB}"/>
              </a:ext>
            </a:extLst>
          </p:cNvPr>
          <p:cNvSpPr>
            <a:spLocks noGrp="1"/>
          </p:cNvSpPr>
          <p:nvPr>
            <p:ph type="ctrTitle"/>
          </p:nvPr>
        </p:nvSpPr>
        <p:spPr>
          <a:xfrm>
            <a:off x="7716623" y="1411358"/>
            <a:ext cx="3736010" cy="2845567"/>
          </a:xfrm>
        </p:spPr>
        <p:txBody>
          <a:bodyPr vert="horz" lIns="91440" tIns="45720" rIns="91440" bIns="45720" rtlCol="0" anchor="b">
            <a:normAutofit/>
          </a:bodyPr>
          <a:lstStyle>
            <a:lvl1pPr>
              <a:defRPr lang="en-US" sz="3600" dirty="0"/>
            </a:lvl1pPr>
          </a:lstStyle>
          <a:p>
            <a:pPr lvl="0"/>
            <a:r>
              <a:rPr lang="en-US"/>
              <a:t>Click to edit Master title style</a:t>
            </a:r>
            <a:endParaRPr lang="en-US" dirty="0"/>
          </a:p>
        </p:txBody>
      </p:sp>
      <p:sp>
        <p:nvSpPr>
          <p:cNvPr id="20" name="Subtitle 2">
            <a:extLst>
              <a:ext uri="{FF2B5EF4-FFF2-40B4-BE49-F238E27FC236}">
                <a16:creationId xmlns:a16="http://schemas.microsoft.com/office/drawing/2014/main" id="{A132AEC4-FCF7-2D11-D3D9-B11462CDCF92}"/>
              </a:ext>
            </a:extLst>
          </p:cNvPr>
          <p:cNvSpPr>
            <a:spLocks noGrp="1"/>
          </p:cNvSpPr>
          <p:nvPr>
            <p:ph type="subTitle" idx="1"/>
          </p:nvPr>
        </p:nvSpPr>
        <p:spPr>
          <a:xfrm>
            <a:off x="7716621" y="4403039"/>
            <a:ext cx="3729915" cy="1123122"/>
          </a:xfrm>
          <a:prstGeom prst="rect">
            <a:avLst/>
          </a:prstGeom>
        </p:spPr>
        <p:txBody>
          <a:bodyPr vert="horz" lIns="91440" tIns="45720" rIns="91440" bIns="45720" rtlCol="0">
            <a:normAutofit/>
          </a:bodyPr>
          <a:lstStyle>
            <a:lvl1pPr marL="0" indent="0">
              <a:buNone/>
              <a:defRPr lang="en-US" sz="1400" dirty="0"/>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rot="16200000">
            <a:off x="-2067574" y="2231727"/>
            <a:ext cx="4564362" cy="429208"/>
          </a:xfrm>
        </p:spPr>
        <p:txBody>
          <a:body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rot="16200000">
            <a:off x="-532639" y="5261154"/>
            <a:ext cx="1494490" cy="429205"/>
          </a:xfrm>
        </p:spPr>
        <p:txBody>
          <a:bodyPr/>
          <a:lstStyle>
            <a:lvl1pPr>
              <a:defRPr>
                <a:solidFill>
                  <a:schemeClr val="tx1"/>
                </a:solidFill>
                <a:effectLst/>
              </a:defRPr>
            </a:lvl1pPr>
          </a:lstStyle>
          <a:p>
            <a:fld id="{49B045A2-93A3-0245-952F-F70516988491}" type="datetime1">
              <a:rPr lang="en-US" smtClean="0"/>
              <a:t>9/26/2025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18" name="Picture Placeholder 13">
            <a:extLst>
              <a:ext uri="{FF2B5EF4-FFF2-40B4-BE49-F238E27FC236}">
                <a16:creationId xmlns:a16="http://schemas.microsoft.com/office/drawing/2014/main" id="{2D414E7B-9F49-92EB-7F2B-395CE70FEEBA}"/>
              </a:ext>
            </a:extLst>
          </p:cNvPr>
          <p:cNvSpPr>
            <a:spLocks noGrp="1"/>
          </p:cNvSpPr>
          <p:nvPr>
            <p:ph type="pic" sz="quarter" idx="15" hasCustomPrompt="1"/>
          </p:nvPr>
        </p:nvSpPr>
        <p:spPr>
          <a:xfrm>
            <a:off x="597728" y="-6350"/>
            <a:ext cx="6656839" cy="6873766"/>
          </a:xfrm>
          <a:custGeom>
            <a:avLst/>
            <a:gdLst>
              <a:gd name="connsiteX0" fmla="*/ 0 w 7195675"/>
              <a:gd name="connsiteY0" fmla="*/ 0 h 6858000"/>
              <a:gd name="connsiteX1" fmla="*/ 7195675 w 7195675"/>
              <a:gd name="connsiteY1" fmla="*/ 0 h 6858000"/>
              <a:gd name="connsiteX2" fmla="*/ 7195675 w 7195675"/>
              <a:gd name="connsiteY2" fmla="*/ 6858000 h 6858000"/>
              <a:gd name="connsiteX3" fmla="*/ 0 w 71956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95675" h="6858000">
                <a:moveTo>
                  <a:pt x="0" y="0"/>
                </a:moveTo>
                <a:lnTo>
                  <a:pt x="7195675" y="0"/>
                </a:lnTo>
                <a:lnTo>
                  <a:pt x="7195675"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cxnSp>
        <p:nvCxnSpPr>
          <p:cNvPr id="7" name="Straight Connector 6">
            <a:extLst>
              <a:ext uri="{FF2B5EF4-FFF2-40B4-BE49-F238E27FC236}">
                <a16:creationId xmlns:a16="http://schemas.microsoft.com/office/drawing/2014/main" id="{A0C85949-E7A7-1597-9B25-6E4771C4834E}"/>
              </a:ext>
            </a:extLst>
          </p:cNvPr>
          <p:cNvCxnSpPr>
            <a:cxnSpLocks/>
          </p:cNvCxnSpPr>
          <p:nvPr userDrawn="1"/>
        </p:nvCxnSpPr>
        <p:spPr>
          <a:xfrm>
            <a:off x="7424272" y="164150"/>
            <a:ext cx="47677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ECB499A-44C1-4187-68C2-C06DFDB39E97}"/>
              </a:ext>
            </a:extLst>
          </p:cNvPr>
          <p:cNvCxnSpPr>
            <a:cxnSpLocks/>
          </p:cNvCxnSpPr>
          <p:nvPr userDrawn="1"/>
        </p:nvCxnSpPr>
        <p:spPr>
          <a:xfrm>
            <a:off x="74242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39F2815-A85D-9B68-7DDE-FE83662DD977}"/>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265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5807522-A1BC-0AAD-E7B4-C948DF50EAC6}"/>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55A84E-CDD9-01F9-8DA0-BCAED7E43D04}"/>
              </a:ext>
            </a:extLst>
          </p:cNvPr>
          <p:cNvSpPr>
            <a:spLocks noGrp="1"/>
          </p:cNvSpPr>
          <p:nvPr>
            <p:ph type="title" hasCustomPrompt="1"/>
          </p:nvPr>
        </p:nvSpPr>
        <p:spPr>
          <a:xfrm>
            <a:off x="609599" y="634988"/>
            <a:ext cx="4754563" cy="5568895"/>
          </a:xfrm>
        </p:spPr>
        <p:txBody>
          <a:bodyPr anchor="ctr">
            <a:normAutofit/>
          </a:bodyPr>
          <a:lstStyle>
            <a:lvl1pPr algn="ctr">
              <a:defRPr sz="3600"/>
            </a:lvl1pPr>
          </a:lstStyle>
          <a:p>
            <a:r>
              <a:rPr lang="en-US" dirty="0"/>
              <a:t>Agenda</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A0B683C1-A69F-6246-93C5-635FEE862ABF}" type="datetime1">
              <a:rPr lang="en-US" smtClean="0"/>
              <a:t>9/26/2025</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Content Placeholder 6">
            <a:extLst>
              <a:ext uri="{FF2B5EF4-FFF2-40B4-BE49-F238E27FC236}">
                <a16:creationId xmlns:a16="http://schemas.microsoft.com/office/drawing/2014/main" id="{731916B7-ECCD-C24F-03F1-DB5BB483E71F}"/>
              </a:ext>
            </a:extLst>
          </p:cNvPr>
          <p:cNvSpPr>
            <a:spLocks noGrp="1"/>
          </p:cNvSpPr>
          <p:nvPr>
            <p:ph sz="quarter" idx="13"/>
          </p:nvPr>
        </p:nvSpPr>
        <p:spPr>
          <a:xfrm>
            <a:off x="5725556" y="634989"/>
            <a:ext cx="5501871" cy="5568895"/>
          </a:xfrm>
          <a:prstGeom prst="rect">
            <a:avLst/>
          </a:prstGeom>
        </p:spPr>
        <p:txBody>
          <a:bodyPr anchor="ctr">
            <a:normAutofit/>
          </a:bodyPr>
          <a:lstStyle>
            <a:lvl1pPr marL="457200" indent="-457200">
              <a:buFont typeface="+mj-lt"/>
              <a:buAutoNum type="arabicPeriod"/>
              <a:defRPr sz="1400"/>
            </a:lvl1pPr>
            <a:lvl2pPr marL="685800" indent="-457200">
              <a:buFont typeface="+mj-lt"/>
              <a:buAutoNum type="arabicPeriod"/>
              <a:defRPr sz="1400"/>
            </a:lvl2pPr>
            <a:lvl3pPr marL="800100" indent="-342900">
              <a:buFont typeface="+mj-lt"/>
              <a:buAutoNum type="arabicPeriod"/>
              <a:defRPr sz="1400"/>
            </a:lvl3pPr>
            <a:lvl4pPr marL="1028700" indent="-342900">
              <a:buFont typeface="+mj-lt"/>
              <a:buAutoNum type="arabicPeriod"/>
              <a:defRPr sz="1400"/>
            </a:lvl4pPr>
            <a:lvl5pPr marL="1257300" indent="-342900">
              <a:buFont typeface="+mj-lt"/>
              <a:buAutoNum type="arabi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 name="Straight Connector 1">
            <a:extLst>
              <a:ext uri="{FF2B5EF4-FFF2-40B4-BE49-F238E27FC236}">
                <a16:creationId xmlns:a16="http://schemas.microsoft.com/office/drawing/2014/main" id="{3739F038-F9FC-1926-4D71-CC8CA3499051}"/>
              </a:ext>
            </a:extLst>
          </p:cNvPr>
          <p:cNvCxnSpPr>
            <a:cxnSpLocks/>
          </p:cNvCxnSpPr>
          <p:nvPr userDrawn="1"/>
        </p:nvCxnSpPr>
        <p:spPr>
          <a:xfrm>
            <a:off x="5544868" y="164150"/>
            <a:ext cx="66471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97BDF7-C98C-7BAF-72C0-73D855999627}"/>
              </a:ext>
            </a:extLst>
          </p:cNvPr>
          <p:cNvCxnSpPr>
            <a:cxnSpLocks/>
          </p:cNvCxnSpPr>
          <p:nvPr userDrawn="1"/>
        </p:nvCxnSpPr>
        <p:spPr>
          <a:xfrm>
            <a:off x="554486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432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with Picture">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C92E087-D311-16FB-DFD8-7DFD79458D04}"/>
              </a:ext>
            </a:extLst>
          </p:cNvPr>
          <p:cNvCxnSpPr>
            <a:cxnSpLocks/>
          </p:cNvCxnSpPr>
          <p:nvPr userDrawn="1"/>
        </p:nvCxnSpPr>
        <p:spPr>
          <a:xfrm>
            <a:off x="4734117" y="164150"/>
            <a:ext cx="74578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B660C5CD-5D68-8F5D-7451-71E5050BBB85}"/>
              </a:ext>
            </a:extLst>
          </p:cNvPr>
          <p:cNvSpPr>
            <a:spLocks noGrp="1"/>
          </p:cNvSpPr>
          <p:nvPr>
            <p:ph type="title" hasCustomPrompt="1"/>
          </p:nvPr>
        </p:nvSpPr>
        <p:spPr>
          <a:xfrm>
            <a:off x="5366300" y="634989"/>
            <a:ext cx="5916508" cy="2010163"/>
          </a:xfrm>
        </p:spPr>
        <p:txBody>
          <a:bodyPr anchor="b">
            <a:normAutofit/>
          </a:bodyPr>
          <a:lstStyle>
            <a:lvl1pPr>
              <a:defRPr sz="3600"/>
            </a:lvl1pPr>
          </a:lstStyle>
          <a:p>
            <a:r>
              <a:rPr lang="en-US" dirty="0"/>
              <a:t>Agenda</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rot="16200000">
            <a:off x="-2067304" y="2231454"/>
            <a:ext cx="4564376" cy="429768"/>
          </a:xfrm>
        </p:spPr>
        <p:txBody>
          <a:bodyPr/>
          <a:lstStyle/>
          <a:p>
            <a:r>
              <a:rPr lang="en-US" dirty="0"/>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rot="16200000">
            <a:off x="-532353" y="5260880"/>
            <a:ext cx="1494474" cy="429768"/>
          </a:xfrm>
        </p:spPr>
        <p:txBody>
          <a:bodyPr/>
          <a:lstStyle/>
          <a:p>
            <a:fld id="{1E1C6775-CD52-A54C-A886-04159AE48FCC}" type="datetime1">
              <a:rPr lang="en-US" smtClean="0"/>
              <a:t>9/26/2025</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hasCustomPrompt="1"/>
          </p:nvPr>
        </p:nvSpPr>
        <p:spPr>
          <a:xfrm>
            <a:off x="598329" y="0"/>
            <a:ext cx="3967253" cy="6858000"/>
          </a:xfrm>
          <a:prstGeom prst="rect">
            <a:avLst/>
          </a:prstGeom>
          <a:blipFill dpi="0" rotWithShape="1">
            <a:blip r:embed="rId2">
              <a:alphaModFix amt="60000"/>
            </a:blip>
            <a:srcRect/>
            <a:stretch>
              <a:fillRect/>
            </a:stretch>
          </a:blipFill>
        </p:spPr>
        <p:txBody>
          <a:bodyPr/>
          <a:lstStyle>
            <a:lvl1pPr marL="0" indent="0">
              <a:buNone/>
              <a:defRPr/>
            </a:lvl1pPr>
          </a:lstStyle>
          <a:p>
            <a:r>
              <a:rPr lang="en-US" b="1" dirty="0">
                <a:effectLst/>
              </a:rPr>
              <a:t> </a:t>
            </a:r>
            <a:endParaRPr lang="en-US" dirty="0"/>
          </a:p>
        </p:txBody>
      </p:sp>
      <p:cxnSp>
        <p:nvCxnSpPr>
          <p:cNvPr id="14" name="Straight Connector 13">
            <a:extLst>
              <a:ext uri="{FF2B5EF4-FFF2-40B4-BE49-F238E27FC236}">
                <a16:creationId xmlns:a16="http://schemas.microsoft.com/office/drawing/2014/main" id="{6EC5A10F-4276-544F-CA8D-14E3EDCA493B}"/>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6">
            <a:extLst>
              <a:ext uri="{FF2B5EF4-FFF2-40B4-BE49-F238E27FC236}">
                <a16:creationId xmlns:a16="http://schemas.microsoft.com/office/drawing/2014/main" id="{5CF91619-8B0D-4421-A55F-551E27448797}"/>
              </a:ext>
            </a:extLst>
          </p:cNvPr>
          <p:cNvSpPr>
            <a:spLocks noGrp="1"/>
          </p:cNvSpPr>
          <p:nvPr>
            <p:ph sz="quarter" idx="13"/>
          </p:nvPr>
        </p:nvSpPr>
        <p:spPr>
          <a:xfrm>
            <a:off x="5366301" y="2785844"/>
            <a:ext cx="5916507" cy="3436789"/>
          </a:xfrm>
          <a:prstGeom prst="rect">
            <a:avLst/>
          </a:prstGeom>
        </p:spPr>
        <p:txBody>
          <a:bodyPr>
            <a:normAutofit/>
          </a:bodyPr>
          <a:lstStyle>
            <a:lvl1pPr marL="457200" indent="-457200">
              <a:buFont typeface="+mj-lt"/>
              <a:buAutoNum type="arabicPeriod"/>
              <a:defRPr sz="1400"/>
            </a:lvl1pPr>
            <a:lvl2pPr marL="571500" indent="-342900">
              <a:buFont typeface="+mj-lt"/>
              <a:buAutoNum type="arabicPeriod"/>
              <a:defRPr sz="1400"/>
            </a:lvl2pPr>
            <a:lvl3pPr marL="800100" indent="-342900">
              <a:buFont typeface="+mj-lt"/>
              <a:buAutoNum type="arabicPeriod"/>
              <a:defRPr sz="1400"/>
            </a:lvl3pPr>
            <a:lvl4pPr marL="1028700" indent="-342900">
              <a:buFont typeface="+mj-lt"/>
              <a:buAutoNum type="arabicPeriod"/>
              <a:defRPr sz="1400"/>
            </a:lvl4pPr>
            <a:lvl5pPr>
              <a:buFont typeface="+mj-lt"/>
              <a:buAutoNum type="arabi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Straight Connector 14">
            <a:extLst>
              <a:ext uri="{FF2B5EF4-FFF2-40B4-BE49-F238E27FC236}">
                <a16:creationId xmlns:a16="http://schemas.microsoft.com/office/drawing/2014/main" id="{33DCD739-74E4-2105-6F53-768C6751732F}"/>
              </a:ext>
            </a:extLst>
          </p:cNvPr>
          <p:cNvCxnSpPr>
            <a:cxnSpLocks/>
          </p:cNvCxnSpPr>
          <p:nvPr userDrawn="1"/>
        </p:nvCxnSpPr>
        <p:spPr>
          <a:xfrm>
            <a:off x="473411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13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p:bg>
      <p:bgRef idx="1001">
        <a:schemeClr val="bg1"/>
      </p:bgRef>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30124F2-891B-DC7A-86AD-C038AE8A6493}"/>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9341AF79-3F16-A8E7-007E-1A2980E81DD4}"/>
              </a:ext>
            </a:extLst>
          </p:cNvPr>
          <p:cNvSpPr>
            <a:spLocks noGrp="1"/>
          </p:cNvSpPr>
          <p:nvPr>
            <p:ph type="title"/>
          </p:nvPr>
        </p:nvSpPr>
        <p:spPr>
          <a:xfrm>
            <a:off x="2790911" y="2133600"/>
            <a:ext cx="6623436" cy="1070776"/>
          </a:xfrm>
        </p:spPr>
        <p:txBody>
          <a:bodyPr anchor="b">
            <a:noAutofit/>
          </a:bodyPr>
          <a:lstStyle>
            <a:lvl1pPr algn="ctr">
              <a:defRPr sz="36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3C33FAE-1362-BD4C-BD27-D14D765263BE}" type="datetime1">
              <a:rPr lang="en-US" smtClean="0"/>
              <a:t>9/26/2025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7" name="Straight Connector 6">
            <a:extLst>
              <a:ext uri="{FF2B5EF4-FFF2-40B4-BE49-F238E27FC236}">
                <a16:creationId xmlns:a16="http://schemas.microsoft.com/office/drawing/2014/main" id="{CD1D8F17-EF76-0E40-74BF-199C61642602}"/>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7">
            <a:extLst>
              <a:ext uri="{FF2B5EF4-FFF2-40B4-BE49-F238E27FC236}">
                <a16:creationId xmlns:a16="http://schemas.microsoft.com/office/drawing/2014/main" id="{C931F20E-084F-FB1E-5BCE-895E1E7C00A8}"/>
              </a:ext>
            </a:extLst>
          </p:cNvPr>
          <p:cNvSpPr>
            <a:spLocks noGrp="1"/>
          </p:cNvSpPr>
          <p:nvPr>
            <p:ph sz="quarter" idx="13"/>
          </p:nvPr>
        </p:nvSpPr>
        <p:spPr>
          <a:xfrm>
            <a:off x="3768786" y="3335364"/>
            <a:ext cx="4659735" cy="1645198"/>
          </a:xfrm>
          <a:prstGeom prst="rect">
            <a:avLst/>
          </a:prstGeom>
        </p:spPr>
        <p:txBody>
          <a:bodyPr/>
          <a:lstStyle>
            <a:lvl1pPr marL="0" indent="0" algn="ctr">
              <a:buNone/>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8493235"/>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FA3D046-B01C-DBA5-51DF-DBED5201FE45}"/>
              </a:ext>
            </a:extLst>
          </p:cNvPr>
          <p:cNvSpPr>
            <a:spLocks noGrp="1"/>
          </p:cNvSpPr>
          <p:nvPr>
            <p:ph type="title"/>
          </p:nvPr>
        </p:nvSpPr>
        <p:spPr>
          <a:xfrm>
            <a:off x="612646" y="639308"/>
            <a:ext cx="3493858" cy="3456894"/>
          </a:xfrm>
        </p:spPr>
        <p:txBody>
          <a:bodyPr anchor="t">
            <a:normAutofit/>
          </a:bodyPr>
          <a:lstStyle>
            <a:lvl1pPr>
              <a:defRPr sz="36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325E669-05A6-404B-8715-25833A839546}" type="datetime1">
              <a:rPr lang="en-US" smtClean="0"/>
              <a:t>9/26/2025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A9054AC9-7FE7-AA63-76C1-0BB3E059FCEA}"/>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7">
            <a:extLst>
              <a:ext uri="{FF2B5EF4-FFF2-40B4-BE49-F238E27FC236}">
                <a16:creationId xmlns:a16="http://schemas.microsoft.com/office/drawing/2014/main" id="{6597F5E1-A046-AB64-9D7D-F213B99BA206}"/>
              </a:ext>
            </a:extLst>
          </p:cNvPr>
          <p:cNvSpPr>
            <a:spLocks noGrp="1"/>
          </p:cNvSpPr>
          <p:nvPr>
            <p:ph sz="quarter" idx="13"/>
          </p:nvPr>
        </p:nvSpPr>
        <p:spPr>
          <a:xfrm>
            <a:off x="4784847" y="634990"/>
            <a:ext cx="4956175" cy="34612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2A7D9751-738D-5DDB-78D9-0E6ADE16DBF4}"/>
              </a:ext>
            </a:extLst>
          </p:cNvPr>
          <p:cNvCxnSpPr>
            <a:cxnSpLocks/>
          </p:cNvCxnSpPr>
          <p:nvPr userDrawn="1"/>
        </p:nvCxnSpPr>
        <p:spPr>
          <a:xfrm>
            <a:off x="4447588" y="164150"/>
            <a:ext cx="77444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097523F-06BD-1944-4024-B46F8F3B01EF}"/>
              </a:ext>
            </a:extLst>
          </p:cNvPr>
          <p:cNvCxnSpPr>
            <a:cxnSpLocks/>
          </p:cNvCxnSpPr>
          <p:nvPr userDrawn="1"/>
        </p:nvCxnSpPr>
        <p:spPr>
          <a:xfrm>
            <a:off x="4447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39071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4">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8FADAF-0BCA-C95A-D2BE-C98740CF0EB8}"/>
              </a:ext>
            </a:extLst>
          </p:cNvPr>
          <p:cNvSpPr>
            <a:spLocks noGrp="1"/>
          </p:cNvSpPr>
          <p:nvPr>
            <p:ph type="title"/>
          </p:nvPr>
        </p:nvSpPr>
        <p:spPr>
          <a:xfrm>
            <a:off x="614678" y="634556"/>
            <a:ext cx="3923455" cy="4083580"/>
          </a:xfrm>
        </p:spPr>
        <p:txBody>
          <a:bodyPr anchor="t">
            <a:normAutofit/>
          </a:bodyPr>
          <a:lstStyle>
            <a:lvl1pPr>
              <a:defRPr sz="36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6DFBFE4-ABE6-4446-98A0-81193AB08FE6}" type="datetime1">
              <a:rPr lang="en-US" smtClean="0"/>
              <a:t>9/26/2025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D32B1FAB-0434-52D4-45F7-F1C56FA427F8}"/>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7">
            <a:extLst>
              <a:ext uri="{FF2B5EF4-FFF2-40B4-BE49-F238E27FC236}">
                <a16:creationId xmlns:a16="http://schemas.microsoft.com/office/drawing/2014/main" id="{3B645384-979B-3284-353F-AE6BA73B6308}"/>
              </a:ext>
            </a:extLst>
          </p:cNvPr>
          <p:cNvSpPr>
            <a:spLocks noGrp="1"/>
          </p:cNvSpPr>
          <p:nvPr>
            <p:ph sz="quarter" idx="13"/>
          </p:nvPr>
        </p:nvSpPr>
        <p:spPr>
          <a:xfrm>
            <a:off x="5156011" y="634990"/>
            <a:ext cx="6045390" cy="408357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31DE67CE-9944-D773-D6CE-6886E0FC7B92}"/>
              </a:ext>
            </a:extLst>
          </p:cNvPr>
          <p:cNvCxnSpPr>
            <a:cxnSpLocks/>
          </p:cNvCxnSpPr>
          <p:nvPr userDrawn="1"/>
        </p:nvCxnSpPr>
        <p:spPr>
          <a:xfrm>
            <a:off x="4845153" y="164150"/>
            <a:ext cx="73468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4113B4-BD8F-E8D0-B91A-25A71EBD29DB}"/>
              </a:ext>
            </a:extLst>
          </p:cNvPr>
          <p:cNvCxnSpPr>
            <a:cxnSpLocks/>
          </p:cNvCxnSpPr>
          <p:nvPr userDrawn="1"/>
        </p:nvCxnSpPr>
        <p:spPr>
          <a:xfrm>
            <a:off x="484515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32506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5">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FC402DE-0801-3DC8-B525-21BE7D10845C}"/>
              </a:ext>
            </a:extLst>
          </p:cNvPr>
          <p:cNvSpPr>
            <a:spLocks noGrp="1"/>
          </p:cNvSpPr>
          <p:nvPr>
            <p:ph type="title"/>
          </p:nvPr>
        </p:nvSpPr>
        <p:spPr>
          <a:xfrm>
            <a:off x="614677" y="634990"/>
            <a:ext cx="3496147" cy="4940661"/>
          </a:xfrm>
        </p:spPr>
        <p:txBody>
          <a:bodyPr anchor="t">
            <a:normAutofit/>
          </a:bodyPr>
          <a:lstStyle>
            <a:lvl1pPr>
              <a:defRPr sz="36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830A1E6-64A0-A640-8661-BD4B0C6BF0D6}" type="datetime1">
              <a:rPr lang="en-US" smtClean="0"/>
              <a:t>9/26/2025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68F4B9D1-5247-53CB-C1FC-9E3459BF16C4}"/>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7">
            <a:extLst>
              <a:ext uri="{FF2B5EF4-FFF2-40B4-BE49-F238E27FC236}">
                <a16:creationId xmlns:a16="http://schemas.microsoft.com/office/drawing/2014/main" id="{FAFB8F5C-FBC3-1AD5-7B6E-3D6E72CC8EDA}"/>
              </a:ext>
            </a:extLst>
          </p:cNvPr>
          <p:cNvSpPr>
            <a:spLocks noGrp="1"/>
          </p:cNvSpPr>
          <p:nvPr>
            <p:ph sz="quarter" idx="13"/>
          </p:nvPr>
        </p:nvSpPr>
        <p:spPr>
          <a:xfrm>
            <a:off x="4800600" y="634990"/>
            <a:ext cx="6775703" cy="49406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2E987FE6-F1FA-D76D-889F-27925E215AFE}"/>
              </a:ext>
            </a:extLst>
          </p:cNvPr>
          <p:cNvCxnSpPr>
            <a:cxnSpLocks/>
          </p:cNvCxnSpPr>
          <p:nvPr userDrawn="1"/>
        </p:nvCxnSpPr>
        <p:spPr>
          <a:xfrm>
            <a:off x="4447588" y="164150"/>
            <a:ext cx="77444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4D5175A-6AE4-265E-5E7C-0D58C0399013}"/>
              </a:ext>
            </a:extLst>
          </p:cNvPr>
          <p:cNvCxnSpPr>
            <a:cxnSpLocks/>
          </p:cNvCxnSpPr>
          <p:nvPr userDrawn="1"/>
        </p:nvCxnSpPr>
        <p:spPr>
          <a:xfrm>
            <a:off x="4447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41951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6">
    <p:bg>
      <p:bgRef idx="1001">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A14E02C-EAB1-336F-35FC-74C50ABEE3F5}"/>
              </a:ext>
            </a:extLst>
          </p:cNvPr>
          <p:cNvSpPr>
            <a:spLocks noGrp="1"/>
          </p:cNvSpPr>
          <p:nvPr>
            <p:ph type="title"/>
          </p:nvPr>
        </p:nvSpPr>
        <p:spPr>
          <a:xfrm>
            <a:off x="612646" y="634991"/>
            <a:ext cx="3203979" cy="2960689"/>
          </a:xfrm>
        </p:spPr>
        <p:txBody>
          <a:bodyPr anchor="t">
            <a:normAutofit/>
          </a:bodyPr>
          <a:lstStyle>
            <a:lvl1pPr>
              <a:defRPr sz="36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E2C4FF-3DB1-694D-98F8-CDB69183155A}" type="datetime1">
              <a:rPr lang="en-US" smtClean="0"/>
              <a:t>9/26/2025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CE7E8DAF-8174-2859-E029-6F85464CAC9F}"/>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4228395-2719-9A44-CE27-6CFD8BD848E8}"/>
              </a:ext>
            </a:extLst>
          </p:cNvPr>
          <p:cNvCxnSpPr>
            <a:cxnSpLocks/>
          </p:cNvCxnSpPr>
          <p:nvPr userDrawn="1"/>
        </p:nvCxnSpPr>
        <p:spPr>
          <a:xfrm>
            <a:off x="4076527" y="164150"/>
            <a:ext cx="81154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83E6F6-12DD-3AC0-8C59-D6E9DEDA1456}"/>
              </a:ext>
            </a:extLst>
          </p:cNvPr>
          <p:cNvCxnSpPr>
            <a:cxnSpLocks/>
          </p:cNvCxnSpPr>
          <p:nvPr userDrawn="1"/>
        </p:nvCxnSpPr>
        <p:spPr>
          <a:xfrm>
            <a:off x="40765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7">
            <a:extLst>
              <a:ext uri="{FF2B5EF4-FFF2-40B4-BE49-F238E27FC236}">
                <a16:creationId xmlns:a16="http://schemas.microsoft.com/office/drawing/2014/main" id="{A0FAA1F1-BF1B-05BE-95CD-DAD1794AEEC3}"/>
              </a:ext>
            </a:extLst>
          </p:cNvPr>
          <p:cNvSpPr>
            <a:spLocks noGrp="1"/>
          </p:cNvSpPr>
          <p:nvPr>
            <p:ph sz="quarter" idx="13"/>
          </p:nvPr>
        </p:nvSpPr>
        <p:spPr>
          <a:xfrm>
            <a:off x="4336430" y="634990"/>
            <a:ext cx="7239873" cy="522128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3227375"/>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Picture">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CB705E-6980-8EA2-DEFB-527BC9F42B3C}"/>
              </a:ext>
            </a:extLst>
          </p:cNvPr>
          <p:cNvSpPr>
            <a:spLocks noGrp="1"/>
          </p:cNvSpPr>
          <p:nvPr>
            <p:ph type="title"/>
          </p:nvPr>
        </p:nvSpPr>
        <p:spPr>
          <a:xfrm>
            <a:off x="5195209" y="649229"/>
            <a:ext cx="6426389" cy="1315029"/>
          </a:xfrm>
        </p:spPr>
        <p:txBody>
          <a:bodyPr anchor="t"/>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rot="16200000">
            <a:off x="-2067304" y="2231454"/>
            <a:ext cx="4564376" cy="429768"/>
          </a:xfrm>
        </p:spPr>
        <p:txBody>
          <a:bodyPr/>
          <a:lstStyle/>
          <a:p>
            <a:r>
              <a:rPr lang="en-US" dirty="0"/>
              <a:t>SAMPLE FOOTER TEXT</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rot="16200000">
            <a:off x="-532354" y="5260879"/>
            <a:ext cx="1494475" cy="429768"/>
          </a:xfrm>
        </p:spPr>
        <p:txBody>
          <a:bodyPr/>
          <a:lstStyle/>
          <a:p>
            <a:fld id="{3B20CA3A-3B93-8A4D-A86D-073A7B7FB78B}" type="datetime1">
              <a:rPr lang="en-US" smtClean="0"/>
              <a:t>9/26/2025</a:t>
            </a:fld>
            <a:endParaRPr lang="en-US" dirty="0"/>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598328" y="1"/>
            <a:ext cx="3955689" cy="6858000"/>
          </a:xfrm>
          <a:prstGeom prst="rect">
            <a:avLst/>
          </a:prstGeom>
          <a:blipFill dpi="0" rotWithShape="1">
            <a:blip r:embed="rId2">
              <a:alphaModFix amt="60000"/>
            </a:blip>
            <a:srcRect/>
            <a:stretch>
              <a:fillRect l="-2278" r="-6699"/>
            </a:stretch>
          </a:blipFill>
        </p:spPr>
        <p:txBody>
          <a:bodyPr/>
          <a:lstStyle>
            <a:lvl1pPr marL="0" indent="0">
              <a:buNone/>
              <a:defRPr/>
            </a:lvl1pPr>
          </a:lstStyle>
          <a:p>
            <a:r>
              <a:rPr lang="en-US" dirty="0"/>
              <a:t> </a:t>
            </a:r>
          </a:p>
        </p:txBody>
      </p:sp>
      <p:sp>
        <p:nvSpPr>
          <p:cNvPr id="13" name="Content Placeholder 7">
            <a:extLst>
              <a:ext uri="{FF2B5EF4-FFF2-40B4-BE49-F238E27FC236}">
                <a16:creationId xmlns:a16="http://schemas.microsoft.com/office/drawing/2014/main" id="{1DEA9FDC-933A-D673-02B2-DFC917E1F183}"/>
              </a:ext>
            </a:extLst>
          </p:cNvPr>
          <p:cNvSpPr>
            <a:spLocks noGrp="1"/>
          </p:cNvSpPr>
          <p:nvPr>
            <p:ph sz="quarter" idx="14"/>
          </p:nvPr>
        </p:nvSpPr>
        <p:spPr>
          <a:xfrm>
            <a:off x="5196566" y="2129468"/>
            <a:ext cx="6418935" cy="40931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8F3207AA-DF92-4449-9316-61475F014448}"/>
              </a:ext>
            </a:extLst>
          </p:cNvPr>
          <p:cNvCxnSpPr>
            <a:cxnSpLocks/>
          </p:cNvCxnSpPr>
          <p:nvPr userDrawn="1"/>
        </p:nvCxnSpPr>
        <p:spPr>
          <a:xfrm>
            <a:off x="4554017" y="164150"/>
            <a:ext cx="76379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34805F9-D010-6E54-928C-1EBB88CBA9D3}"/>
              </a:ext>
            </a:extLst>
          </p:cNvPr>
          <p:cNvCxnSpPr>
            <a:cxnSpLocks/>
          </p:cNvCxnSpPr>
          <p:nvPr userDrawn="1"/>
        </p:nvCxnSpPr>
        <p:spPr>
          <a:xfrm>
            <a:off x="455852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487952-A86B-7C85-B4C5-3B9E9DED85AF}"/>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23729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icture 2">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54697B-6BB0-3017-1C4B-D8473D35C9F1}"/>
              </a:ext>
            </a:extLst>
          </p:cNvPr>
          <p:cNvSpPr>
            <a:spLocks noGrp="1"/>
          </p:cNvSpPr>
          <p:nvPr>
            <p:ph type="title"/>
          </p:nvPr>
        </p:nvSpPr>
        <p:spPr>
          <a:xfrm>
            <a:off x="612647" y="634999"/>
            <a:ext cx="6339541" cy="1191320"/>
          </a:xfrm>
        </p:spPr>
        <p:txBody>
          <a:bodyPr anchor="t"/>
          <a:lstStyle/>
          <a:p>
            <a:r>
              <a:rPr lang="en-US"/>
              <a:t>Click to edit Master title style</a:t>
            </a:r>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rot="16200000">
            <a:off x="-2067302" y="2231454"/>
            <a:ext cx="4564376" cy="429768"/>
          </a:xfrm>
        </p:spPr>
        <p:txBody>
          <a:bodyPr/>
          <a:lstStyle/>
          <a:p>
            <a:r>
              <a:rPr lang="en-US" dirty="0"/>
              <a:t>SAMPLE FOOTER TEXT</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rot="16200000">
            <a:off x="-532352" y="5260879"/>
            <a:ext cx="1494475" cy="429768"/>
          </a:xfrm>
        </p:spPr>
        <p:txBody>
          <a:bodyPr/>
          <a:lstStyle/>
          <a:p>
            <a:fld id="{83FF3418-23F6-0E41-81BF-3ADC067979C5}" type="datetime1">
              <a:rPr lang="en-US" smtClean="0"/>
              <a:t>9/26/2025</a:t>
            </a:fld>
            <a:endParaRPr lang="en-US" dirty="0"/>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1" y="6492875"/>
            <a:ext cx="429207" cy="365125"/>
          </a:xfrm>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967BDF5B-E352-4558-1EFA-37F504BFE32E}"/>
              </a:ext>
            </a:extLst>
          </p:cNvPr>
          <p:cNvCxnSpPr>
            <a:cxnSpLocks/>
          </p:cNvCxnSpPr>
          <p:nvPr userDrawn="1"/>
        </p:nvCxnSpPr>
        <p:spPr>
          <a:xfrm>
            <a:off x="429208" y="164150"/>
            <a:ext cx="7191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ontent Placeholder 7">
            <a:extLst>
              <a:ext uri="{FF2B5EF4-FFF2-40B4-BE49-F238E27FC236}">
                <a16:creationId xmlns:a16="http://schemas.microsoft.com/office/drawing/2014/main" id="{071AEEC6-CCC7-7524-30CC-97FFD70292E7}"/>
              </a:ext>
            </a:extLst>
          </p:cNvPr>
          <p:cNvSpPr>
            <a:spLocks noGrp="1"/>
          </p:cNvSpPr>
          <p:nvPr>
            <p:ph sz="quarter" idx="14"/>
          </p:nvPr>
        </p:nvSpPr>
        <p:spPr>
          <a:xfrm>
            <a:off x="612774" y="1975104"/>
            <a:ext cx="6339414" cy="422899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624831" y="0"/>
            <a:ext cx="4567169" cy="6858000"/>
          </a:xfrm>
          <a:prstGeom prst="rect">
            <a:avLst/>
          </a:prstGeom>
          <a:blipFill dpi="0" rotWithShape="1">
            <a:blip r:embed="rId2">
              <a:alphaModFix amt="60000"/>
            </a:blip>
            <a:srcRect/>
            <a:stretch>
              <a:fillRect/>
            </a:stretch>
          </a:blipFill>
        </p:spPr>
        <p:txBody>
          <a:bodyPr/>
          <a:lstStyle>
            <a:lvl1pPr marL="0" indent="0">
              <a:buNone/>
              <a:defRPr/>
            </a:lvl1pPr>
          </a:lstStyle>
          <a:p>
            <a:r>
              <a:rPr lang="en-US" dirty="0"/>
              <a:t> </a:t>
            </a:r>
          </a:p>
        </p:txBody>
      </p:sp>
      <p:cxnSp>
        <p:nvCxnSpPr>
          <p:cNvPr id="6" name="Straight Connector 5">
            <a:extLst>
              <a:ext uri="{FF2B5EF4-FFF2-40B4-BE49-F238E27FC236}">
                <a16:creationId xmlns:a16="http://schemas.microsoft.com/office/drawing/2014/main" id="{D02BFE52-C7C3-A7E3-F6D9-EDECDF40EF56}"/>
              </a:ext>
            </a:extLst>
          </p:cNvPr>
          <p:cNvCxnSpPr>
            <a:cxnSpLocks/>
          </p:cNvCxnSpPr>
          <p:nvPr userDrawn="1"/>
        </p:nvCxnSpPr>
        <p:spPr>
          <a:xfrm>
            <a:off x="76203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1C0473F-E6DB-D181-43D0-0D5C945184BB}"/>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455782"/>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Picture 3">
    <p:bg>
      <p:bgRef idx="1001">
        <a:schemeClr val="bg1"/>
      </p:bgRef>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5514FA0-05E8-2961-1038-EAF5251DC614}"/>
              </a:ext>
            </a:extLst>
          </p:cNvPr>
          <p:cNvSpPr>
            <a:spLocks noGrp="1"/>
          </p:cNvSpPr>
          <p:nvPr>
            <p:ph type="title"/>
          </p:nvPr>
        </p:nvSpPr>
        <p:spPr>
          <a:xfrm>
            <a:off x="4487024" y="634999"/>
            <a:ext cx="6950232" cy="1124525"/>
          </a:xfrm>
        </p:spPr>
        <p:txBody>
          <a:bodyPr anchor="t"/>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rot="16200000">
            <a:off x="-2067304" y="2231454"/>
            <a:ext cx="4564376" cy="429768"/>
          </a:xfrm>
        </p:spPr>
        <p:txBody>
          <a:bodyPr/>
          <a:lstStyle/>
          <a:p>
            <a:r>
              <a:rPr lang="en-US" dirty="0"/>
              <a:t>SAMPLE FOOTER TEXT</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rot="16200000">
            <a:off x="-532354" y="5260879"/>
            <a:ext cx="1494474" cy="429768"/>
          </a:xfrm>
        </p:spPr>
        <p:txBody>
          <a:bodyPr/>
          <a:lstStyle/>
          <a:p>
            <a:fld id="{F2A5EBC1-EEC5-7C42-832C-A9026EE0BC29}" type="datetime1">
              <a:rPr lang="en-US" smtClean="0"/>
              <a:t>9/26/2025</a:t>
            </a:fld>
            <a:endParaRPr lang="en-US" dirty="0"/>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cxnSp>
        <p:nvCxnSpPr>
          <p:cNvPr id="10" name="Straight Connector 9">
            <a:extLst>
              <a:ext uri="{FF2B5EF4-FFF2-40B4-BE49-F238E27FC236}">
                <a16:creationId xmlns:a16="http://schemas.microsoft.com/office/drawing/2014/main" id="{5EA26726-2193-5028-87FF-55119A73A643}"/>
              </a:ext>
            </a:extLst>
          </p:cNvPr>
          <p:cNvCxnSpPr>
            <a:cxnSpLocks/>
          </p:cNvCxnSpPr>
          <p:nvPr userDrawn="1"/>
        </p:nvCxnSpPr>
        <p:spPr>
          <a:xfrm>
            <a:off x="3854841" y="164150"/>
            <a:ext cx="83371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598328" y="0"/>
            <a:ext cx="3256513" cy="6858000"/>
          </a:xfrm>
          <a:prstGeom prst="rect">
            <a:avLst/>
          </a:prstGeom>
          <a:blipFill dpi="0" rotWithShape="1">
            <a:blip r:embed="rId2">
              <a:alphaModFix amt="60000"/>
            </a:blip>
            <a:srcRect/>
            <a:stretch>
              <a:fillRect l="-74" r="-74"/>
            </a:stretch>
          </a:blipFill>
        </p:spPr>
        <p:txBody>
          <a:bodyPr/>
          <a:lstStyle>
            <a:lvl1pPr marL="0" indent="0">
              <a:buNone/>
              <a:defRPr/>
            </a:lvl1pPr>
          </a:lstStyle>
          <a:p>
            <a:r>
              <a:rPr lang="en-US" dirty="0"/>
              <a:t> </a:t>
            </a:r>
          </a:p>
        </p:txBody>
      </p:sp>
      <p:cxnSp>
        <p:nvCxnSpPr>
          <p:cNvPr id="5" name="Straight Connector 4">
            <a:extLst>
              <a:ext uri="{FF2B5EF4-FFF2-40B4-BE49-F238E27FC236}">
                <a16:creationId xmlns:a16="http://schemas.microsoft.com/office/drawing/2014/main" id="{1FAA0E72-1F2C-EAE4-77B7-9FF7C88D21DD}"/>
              </a:ext>
            </a:extLst>
          </p:cNvPr>
          <p:cNvCxnSpPr>
            <a:cxnSpLocks/>
          </p:cNvCxnSpPr>
          <p:nvPr userDrawn="1"/>
        </p:nvCxnSpPr>
        <p:spPr>
          <a:xfrm>
            <a:off x="385484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EA80D3F-C3CE-0859-0D1F-594C0503DBAA}"/>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7">
            <a:extLst>
              <a:ext uri="{FF2B5EF4-FFF2-40B4-BE49-F238E27FC236}">
                <a16:creationId xmlns:a16="http://schemas.microsoft.com/office/drawing/2014/main" id="{7A9AAC07-CAB1-CF16-5C97-C863D7E6BD22}"/>
              </a:ext>
            </a:extLst>
          </p:cNvPr>
          <p:cNvSpPr>
            <a:spLocks noGrp="1"/>
          </p:cNvSpPr>
          <p:nvPr>
            <p:ph sz="quarter" idx="14"/>
          </p:nvPr>
        </p:nvSpPr>
        <p:spPr>
          <a:xfrm>
            <a:off x="4487024" y="1879608"/>
            <a:ext cx="6950232" cy="43433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404526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E5A671A-CD1D-3726-5EBC-4251B0B1F630}"/>
              </a:ext>
            </a:extLst>
          </p:cNvPr>
          <p:cNvCxnSpPr/>
          <p:nvPr/>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6" y="634991"/>
            <a:ext cx="11323505" cy="755659"/>
          </a:xfrm>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16200000">
            <a:off x="-2067304" y="2241964"/>
            <a:ext cx="4564376" cy="429768"/>
          </a:xfrm>
        </p:spPr>
        <p:txBody>
          <a:bodyPr/>
          <a:lstStyle/>
          <a:p>
            <a:r>
              <a:rPr lang="en-US" dirty="0"/>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53ED406-9BBB-8243-8F57-F2904DFCFBBC}" type="datetime1">
              <a:rPr lang="en-US" smtClean="0"/>
              <a:t>9/26/2025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9" name="Straight Connector 8">
            <a:extLst>
              <a:ext uri="{FF2B5EF4-FFF2-40B4-BE49-F238E27FC236}">
                <a16:creationId xmlns:a16="http://schemas.microsoft.com/office/drawing/2014/main" id="{652BC221-6328-07B8-5E00-E12DFAC6BF43}"/>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6" y="1572050"/>
            <a:ext cx="11323505" cy="4920463"/>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82010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Picture 4">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16649CF-C20C-7376-D09A-88A289B7A347}"/>
              </a:ext>
            </a:extLst>
          </p:cNvPr>
          <p:cNvCxnSpPr>
            <a:cxnSpLocks/>
          </p:cNvCxnSpPr>
          <p:nvPr userDrawn="1"/>
        </p:nvCxnSpPr>
        <p:spPr>
          <a:xfrm>
            <a:off x="429208" y="164150"/>
            <a:ext cx="85062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2035DE79-838A-407A-D882-E2ECC332BA37}"/>
              </a:ext>
            </a:extLst>
          </p:cNvPr>
          <p:cNvSpPr>
            <a:spLocks noGrp="1"/>
          </p:cNvSpPr>
          <p:nvPr>
            <p:ph type="title"/>
          </p:nvPr>
        </p:nvSpPr>
        <p:spPr>
          <a:xfrm>
            <a:off x="612646" y="634999"/>
            <a:ext cx="8053370" cy="932688"/>
          </a:xfrm>
        </p:spPr>
        <p:txBody>
          <a:bodyPr anchor="t"/>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rot="16200000">
            <a:off x="-2067302" y="2231454"/>
            <a:ext cx="4564376" cy="429768"/>
          </a:xfrm>
        </p:spPr>
        <p:txBody>
          <a:bodyPr/>
          <a:lstStyle/>
          <a:p>
            <a:r>
              <a:rPr lang="en-US" dirty="0"/>
              <a:t>SAMPLE FOOTER TEXT</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rot="16200000">
            <a:off x="-532352" y="5260879"/>
            <a:ext cx="1494475" cy="429768"/>
          </a:xfrm>
        </p:spPr>
        <p:txBody>
          <a:bodyPr/>
          <a:lstStyle/>
          <a:p>
            <a:fld id="{0CAB06F6-E685-BB44-8251-DAABC7824548}" type="datetime1">
              <a:rPr lang="en-US" smtClean="0"/>
              <a:t>9/26/2025</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 y="6492240"/>
            <a:ext cx="429207" cy="365125"/>
          </a:xfrm>
        </p:spPr>
        <p:txBody>
          <a:bodyPr/>
          <a:lstStyle/>
          <a:p>
            <a:fld id="{CC057153-B650-4DEB-B370-79DDCFDCE934}" type="slidenum">
              <a:rPr lang="en-US" smtClean="0"/>
              <a:t>‹#›</a:t>
            </a:fld>
            <a:endParaRPr lang="en-US" dirty="0"/>
          </a:p>
        </p:txBody>
      </p:sp>
      <p:cxnSp>
        <p:nvCxnSpPr>
          <p:cNvPr id="12" name="Straight Connector 11">
            <a:extLst>
              <a:ext uri="{FF2B5EF4-FFF2-40B4-BE49-F238E27FC236}">
                <a16:creationId xmlns:a16="http://schemas.microsoft.com/office/drawing/2014/main" id="{BB030F47-B045-036A-B67B-EF84DE9E2A8D}"/>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7">
            <a:extLst>
              <a:ext uri="{FF2B5EF4-FFF2-40B4-BE49-F238E27FC236}">
                <a16:creationId xmlns:a16="http://schemas.microsoft.com/office/drawing/2014/main" id="{74611DE4-D3F2-8522-9161-AA66017D25C5}"/>
              </a:ext>
            </a:extLst>
          </p:cNvPr>
          <p:cNvSpPr>
            <a:spLocks noGrp="1"/>
          </p:cNvSpPr>
          <p:nvPr>
            <p:ph sz="quarter" idx="14"/>
          </p:nvPr>
        </p:nvSpPr>
        <p:spPr>
          <a:xfrm>
            <a:off x="612646" y="1710153"/>
            <a:ext cx="8053370" cy="453537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10">
            <a:extLst>
              <a:ext uri="{FF2B5EF4-FFF2-40B4-BE49-F238E27FC236}">
                <a16:creationId xmlns:a16="http://schemas.microsoft.com/office/drawing/2014/main" id="{30B91F0A-C479-FEF7-833F-CCE5C4EB4617}"/>
              </a:ext>
            </a:extLst>
          </p:cNvPr>
          <p:cNvSpPr>
            <a:spLocks noGrp="1"/>
          </p:cNvSpPr>
          <p:nvPr>
            <p:ph type="pic" sz="quarter" idx="13" hasCustomPrompt="1"/>
          </p:nvPr>
        </p:nvSpPr>
        <p:spPr>
          <a:xfrm>
            <a:off x="8935487" y="0"/>
            <a:ext cx="3256513" cy="6858000"/>
          </a:xfrm>
          <a:prstGeom prst="rect">
            <a:avLst/>
          </a:prstGeom>
          <a:blipFill dpi="0" rotWithShape="1">
            <a:blip r:embed="rId2">
              <a:alphaModFix amt="60000"/>
            </a:blip>
            <a:srcRect/>
            <a:stretch>
              <a:fillRect/>
            </a:stretch>
          </a:blipFill>
        </p:spPr>
        <p:txBody>
          <a:bodyPr/>
          <a:lstStyle>
            <a:lvl1pPr marL="0" indent="0">
              <a:buNone/>
              <a:defRPr/>
            </a:lvl1pPr>
          </a:lstStyle>
          <a:p>
            <a:r>
              <a:rPr lang="en-US" dirty="0"/>
              <a:t> </a:t>
            </a:r>
          </a:p>
        </p:txBody>
      </p:sp>
      <p:cxnSp>
        <p:nvCxnSpPr>
          <p:cNvPr id="6" name="Straight Connector 5">
            <a:extLst>
              <a:ext uri="{FF2B5EF4-FFF2-40B4-BE49-F238E27FC236}">
                <a16:creationId xmlns:a16="http://schemas.microsoft.com/office/drawing/2014/main" id="{83378864-FFEC-CA89-08FD-A1FFF3F03CA9}"/>
              </a:ext>
            </a:extLst>
          </p:cNvPr>
          <p:cNvCxnSpPr>
            <a:cxnSpLocks/>
          </p:cNvCxnSpPr>
          <p:nvPr userDrawn="1"/>
        </p:nvCxnSpPr>
        <p:spPr>
          <a:xfrm>
            <a:off x="893548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73171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Picture 5">
    <p:bg>
      <p:bgRef idx="1001">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F30E7C-B7B6-19F0-A56E-A9173599A966}"/>
              </a:ext>
            </a:extLst>
          </p:cNvPr>
          <p:cNvSpPr>
            <a:spLocks noGrp="1"/>
          </p:cNvSpPr>
          <p:nvPr>
            <p:ph type="title"/>
          </p:nvPr>
        </p:nvSpPr>
        <p:spPr>
          <a:xfrm>
            <a:off x="7094553" y="634999"/>
            <a:ext cx="4477512" cy="1328932"/>
          </a:xfrm>
        </p:spPr>
        <p:txBody>
          <a:bodyPr anchor="t">
            <a:noAutofit/>
          </a:bodyPr>
          <a:lstStyle>
            <a:lvl1pPr>
              <a:defRPr sz="3600"/>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2067304" y="2231454"/>
            <a:ext cx="4564376" cy="429768"/>
          </a:xfrm>
        </p:spPr>
        <p:txBody>
          <a:body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531666" y="5260191"/>
            <a:ext cx="1493097" cy="429768"/>
          </a:xfrm>
        </p:spPr>
        <p:txBody>
          <a:bodyPr/>
          <a:lstStyle>
            <a:lvl1pPr>
              <a:defRPr>
                <a:solidFill>
                  <a:schemeClr val="tx1"/>
                </a:solidFill>
                <a:effectLst/>
              </a:defRPr>
            </a:lvl1pPr>
          </a:lstStyle>
          <a:p>
            <a:fld id="{18FB12C4-D228-0548-ADB4-1A4C8851F4D3}" type="datetime1">
              <a:rPr lang="en-US" smtClean="0"/>
              <a:t>9/26/2025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10" name="Straight Connector 9">
            <a:extLst>
              <a:ext uri="{FF2B5EF4-FFF2-40B4-BE49-F238E27FC236}">
                <a16:creationId xmlns:a16="http://schemas.microsoft.com/office/drawing/2014/main" id="{B44E0F01-74F8-4E05-0BF9-107555BA139C}"/>
              </a:ext>
            </a:extLst>
          </p:cNvPr>
          <p:cNvCxnSpPr>
            <a:cxnSpLocks/>
          </p:cNvCxnSpPr>
          <p:nvPr userDrawn="1"/>
        </p:nvCxnSpPr>
        <p:spPr>
          <a:xfrm>
            <a:off x="6453101" y="164150"/>
            <a:ext cx="57388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09599" y="0"/>
            <a:ext cx="5843502" cy="6858000"/>
          </a:xfrm>
          <a:prstGeom prst="rect">
            <a:avLst/>
          </a:prstGeom>
          <a:blipFill dpi="0" rotWithShape="1">
            <a:blip r:embed="rId2">
              <a:alphaModFix amt="60000"/>
            </a:blip>
            <a:srcRect/>
            <a:stretch>
              <a:fillRect/>
            </a:stretch>
          </a:blipFill>
        </p:spPr>
        <p:txBody>
          <a:bodyPr/>
          <a:lstStyle>
            <a:lvl1pPr marL="0" indent="0">
              <a:buNone/>
              <a:defRPr/>
            </a:lvl1pPr>
          </a:lstStyle>
          <a:p>
            <a:r>
              <a:rPr lang="en-US" dirty="0"/>
              <a:t> </a:t>
            </a:r>
          </a:p>
        </p:txBody>
      </p:sp>
      <p:cxnSp>
        <p:nvCxnSpPr>
          <p:cNvPr id="3" name="Straight Connector 2">
            <a:extLst>
              <a:ext uri="{FF2B5EF4-FFF2-40B4-BE49-F238E27FC236}">
                <a16:creationId xmlns:a16="http://schemas.microsoft.com/office/drawing/2014/main" id="{A85E70CC-C7D7-B9CE-493E-0579781D2D31}"/>
              </a:ext>
            </a:extLst>
          </p:cNvPr>
          <p:cNvCxnSpPr>
            <a:cxnSpLocks/>
          </p:cNvCxnSpPr>
          <p:nvPr userDrawn="1"/>
        </p:nvCxnSpPr>
        <p:spPr>
          <a:xfrm>
            <a:off x="645310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E830231-922B-910E-CA0F-2B635AE5E80F}"/>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7">
            <a:extLst>
              <a:ext uri="{FF2B5EF4-FFF2-40B4-BE49-F238E27FC236}">
                <a16:creationId xmlns:a16="http://schemas.microsoft.com/office/drawing/2014/main" id="{2805764E-60E5-FE62-A39B-C399C892CA28}"/>
              </a:ext>
            </a:extLst>
          </p:cNvPr>
          <p:cNvSpPr>
            <a:spLocks noGrp="1"/>
          </p:cNvSpPr>
          <p:nvPr>
            <p:ph sz="quarter" idx="15"/>
          </p:nvPr>
        </p:nvSpPr>
        <p:spPr>
          <a:xfrm>
            <a:off x="7094553" y="2110570"/>
            <a:ext cx="4477512" cy="428257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199884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Picture 6">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78C3E4-9A2C-A408-E558-ACBB88C70840}"/>
              </a:ext>
            </a:extLst>
          </p:cNvPr>
          <p:cNvSpPr>
            <a:spLocks noGrp="1"/>
          </p:cNvSpPr>
          <p:nvPr>
            <p:ph type="title"/>
          </p:nvPr>
        </p:nvSpPr>
        <p:spPr>
          <a:xfrm>
            <a:off x="612649" y="632326"/>
            <a:ext cx="4494189" cy="1288169"/>
          </a:xfrm>
        </p:spPr>
        <p:txBody>
          <a:bodyPr anchor="t">
            <a:noAutofit/>
          </a:bodyPr>
          <a:lstStyle>
            <a:lvl1pPr>
              <a:defRPr sz="3600"/>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2071905" y="2231455"/>
            <a:ext cx="4564377" cy="429768"/>
          </a:xfrm>
        </p:spPr>
        <p:txBody>
          <a:bodyPr/>
          <a:lstStyle>
            <a:lvl1pPr>
              <a:defRPr>
                <a:solidFill>
                  <a:schemeClr val="tx1"/>
                </a:solidFill>
                <a:effectLst/>
              </a:defRPr>
            </a:lvl1p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536954" y="5260879"/>
            <a:ext cx="1494474" cy="429768"/>
          </a:xfrm>
        </p:spPr>
        <p:txBody>
          <a:bodyPr/>
          <a:lstStyle/>
          <a:p>
            <a:fld id="{2992CB46-8CF1-8348-978D-ADB871DB2637}" type="datetime1">
              <a:rPr lang="en-US" smtClean="0"/>
              <a:t>9/26/2025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601" y="6492240"/>
            <a:ext cx="429207" cy="365760"/>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9" name="Content Placeholder 7">
            <a:extLst>
              <a:ext uri="{FF2B5EF4-FFF2-40B4-BE49-F238E27FC236}">
                <a16:creationId xmlns:a16="http://schemas.microsoft.com/office/drawing/2014/main" id="{3FB30328-57E8-EA3D-F9A4-154570AE3DF0}"/>
              </a:ext>
            </a:extLst>
          </p:cNvPr>
          <p:cNvSpPr>
            <a:spLocks noGrp="1"/>
          </p:cNvSpPr>
          <p:nvPr>
            <p:ph sz="quarter" idx="14"/>
          </p:nvPr>
        </p:nvSpPr>
        <p:spPr>
          <a:xfrm>
            <a:off x="612775" y="2068714"/>
            <a:ext cx="4494063" cy="41569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0">
            <a:extLst>
              <a:ext uri="{FF2B5EF4-FFF2-40B4-BE49-F238E27FC236}">
                <a16:creationId xmlns:a16="http://schemas.microsoft.com/office/drawing/2014/main" id="{39DAEF4D-3959-2C17-59C0-0C51806BBED5}"/>
              </a:ext>
            </a:extLst>
          </p:cNvPr>
          <p:cNvSpPr>
            <a:spLocks noGrp="1"/>
          </p:cNvSpPr>
          <p:nvPr>
            <p:ph type="pic" sz="quarter" idx="15" hasCustomPrompt="1"/>
          </p:nvPr>
        </p:nvSpPr>
        <p:spPr>
          <a:xfrm>
            <a:off x="5658928" y="0"/>
            <a:ext cx="6533072" cy="6858000"/>
          </a:xfrm>
          <a:prstGeom prst="rect">
            <a:avLst/>
          </a:prstGeom>
          <a:blipFill dpi="0" rotWithShape="1">
            <a:blip r:embed="rId2">
              <a:alphaModFix amt="60000"/>
            </a:blip>
            <a:srcRect/>
            <a:stretch>
              <a:fillRect l="-154" r="-154"/>
            </a:stretch>
          </a:blipFill>
        </p:spPr>
        <p:txBody>
          <a:bodyPr/>
          <a:lstStyle>
            <a:lvl1pPr marL="0" indent="0">
              <a:buNone/>
              <a:defRPr/>
            </a:lvl1pPr>
          </a:lstStyle>
          <a:p>
            <a:r>
              <a:rPr lang="en-US" dirty="0"/>
              <a:t> </a:t>
            </a:r>
          </a:p>
        </p:txBody>
      </p:sp>
      <p:cxnSp>
        <p:nvCxnSpPr>
          <p:cNvPr id="3" name="Straight Connector 2">
            <a:extLst>
              <a:ext uri="{FF2B5EF4-FFF2-40B4-BE49-F238E27FC236}">
                <a16:creationId xmlns:a16="http://schemas.microsoft.com/office/drawing/2014/main" id="{8812D87E-65D6-AA23-C2F1-6ACD679648B1}"/>
              </a:ext>
            </a:extLst>
          </p:cNvPr>
          <p:cNvCxnSpPr>
            <a:cxnSpLocks/>
          </p:cNvCxnSpPr>
          <p:nvPr userDrawn="1"/>
        </p:nvCxnSpPr>
        <p:spPr>
          <a:xfrm>
            <a:off x="431800" y="164150"/>
            <a:ext cx="52138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CC1A446-6BAE-22CC-E376-C7034DBFDE71}"/>
              </a:ext>
            </a:extLst>
          </p:cNvPr>
          <p:cNvCxnSpPr>
            <a:cxnSpLocks/>
          </p:cNvCxnSpPr>
          <p:nvPr userDrawn="1"/>
        </p:nvCxnSpPr>
        <p:spPr>
          <a:xfrm>
            <a:off x="5656309" y="372"/>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4047466-B04C-40AF-946A-45572220C733}"/>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50533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 7">
    <p:bg>
      <p:bgRef idx="1001">
        <a:schemeClr val="bg1"/>
      </p:bgRef>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496FAE0-B42A-699E-0194-1D9B07385D83}"/>
              </a:ext>
            </a:extLst>
          </p:cNvPr>
          <p:cNvSpPr>
            <a:spLocks noGrp="1"/>
          </p:cNvSpPr>
          <p:nvPr>
            <p:ph type="title"/>
          </p:nvPr>
        </p:nvSpPr>
        <p:spPr>
          <a:xfrm>
            <a:off x="8212663" y="634999"/>
            <a:ext cx="3363514" cy="1667226"/>
          </a:xfrm>
        </p:spPr>
        <p:txBody>
          <a:bodyPr anchor="t">
            <a:noAutofit/>
          </a:bodyPr>
          <a:lstStyle>
            <a:lvl1pPr>
              <a:defRPr sz="3600"/>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2067304" y="2231454"/>
            <a:ext cx="4564376" cy="429768"/>
          </a:xfrm>
        </p:spPr>
        <p:txBody>
          <a:body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532354" y="5260879"/>
            <a:ext cx="1494473" cy="429768"/>
          </a:xfrm>
        </p:spPr>
        <p:txBody>
          <a:bodyPr/>
          <a:lstStyle>
            <a:lvl1pPr>
              <a:defRPr>
                <a:solidFill>
                  <a:schemeClr val="tx1"/>
                </a:solidFill>
                <a:effectLst/>
              </a:defRPr>
            </a:lvl1pPr>
          </a:lstStyle>
          <a:p>
            <a:fld id="{C35D9022-AF13-914E-AAF5-06802DCD2AF1}" type="datetime1">
              <a:rPr lang="en-US" smtClean="0"/>
              <a:t>9/26/2025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3" name="Picture Placeholder 10">
            <a:extLst>
              <a:ext uri="{FF2B5EF4-FFF2-40B4-BE49-F238E27FC236}">
                <a16:creationId xmlns:a16="http://schemas.microsoft.com/office/drawing/2014/main" id="{2CCC32EC-CCE1-D04B-E748-1BE84D20874B}"/>
              </a:ext>
            </a:extLst>
          </p:cNvPr>
          <p:cNvSpPr>
            <a:spLocks noGrp="1"/>
          </p:cNvSpPr>
          <p:nvPr>
            <p:ph type="pic" sz="quarter" idx="14" hasCustomPrompt="1"/>
          </p:nvPr>
        </p:nvSpPr>
        <p:spPr>
          <a:xfrm>
            <a:off x="597134" y="0"/>
            <a:ext cx="6987010" cy="6858000"/>
          </a:xfrm>
          <a:prstGeom prst="rect">
            <a:avLst/>
          </a:prstGeo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14" name="Content Placeholder 7">
            <a:extLst>
              <a:ext uri="{FF2B5EF4-FFF2-40B4-BE49-F238E27FC236}">
                <a16:creationId xmlns:a16="http://schemas.microsoft.com/office/drawing/2014/main" id="{8B608AF4-46F5-990E-C133-313D6B22C312}"/>
              </a:ext>
            </a:extLst>
          </p:cNvPr>
          <p:cNvSpPr>
            <a:spLocks noGrp="1"/>
          </p:cNvSpPr>
          <p:nvPr>
            <p:ph sz="quarter" idx="15"/>
          </p:nvPr>
        </p:nvSpPr>
        <p:spPr>
          <a:xfrm>
            <a:off x="8212790" y="2450529"/>
            <a:ext cx="3363513" cy="385464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78B378FF-8198-DC37-BA5B-473DEDD75988}"/>
              </a:ext>
            </a:extLst>
          </p:cNvPr>
          <p:cNvCxnSpPr>
            <a:cxnSpLocks/>
          </p:cNvCxnSpPr>
          <p:nvPr userDrawn="1"/>
        </p:nvCxnSpPr>
        <p:spPr>
          <a:xfrm>
            <a:off x="7584144" y="164150"/>
            <a:ext cx="46078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E54E56D6-14F7-4AF8-BCF3-2B60F1174250}"/>
              </a:ext>
            </a:extLst>
          </p:cNvPr>
          <p:cNvCxnSpPr>
            <a:cxnSpLocks/>
          </p:cNvCxnSpPr>
          <p:nvPr userDrawn="1"/>
        </p:nvCxnSpPr>
        <p:spPr>
          <a:xfrm>
            <a:off x="758829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FD24FBA-09F1-E77D-0C3E-A914CBD5F4F2}"/>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08224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 8">
    <p:bg>
      <p:bgRef idx="1001">
        <a:schemeClr val="bg1"/>
      </p:bgRef>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73E7AA6-3E01-E0FE-40A6-864DFD88873B}"/>
              </a:ext>
            </a:extLst>
          </p:cNvPr>
          <p:cNvSpPr>
            <a:spLocks noGrp="1"/>
          </p:cNvSpPr>
          <p:nvPr>
            <p:ph type="title"/>
          </p:nvPr>
        </p:nvSpPr>
        <p:spPr>
          <a:xfrm>
            <a:off x="615697" y="634999"/>
            <a:ext cx="3363510" cy="1667226"/>
          </a:xfrm>
        </p:spPr>
        <p:txBody>
          <a:bodyPr anchor="t">
            <a:noAutofit/>
          </a:bodyPr>
          <a:lstStyle>
            <a:lvl1pPr>
              <a:defRPr sz="3600"/>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2064711" y="2231455"/>
            <a:ext cx="4564377" cy="429768"/>
          </a:xfrm>
        </p:spPr>
        <p:txBody>
          <a:bodyPr/>
          <a:lstStyle>
            <a:lvl1pPr>
              <a:defRPr>
                <a:solidFill>
                  <a:schemeClr val="tx1"/>
                </a:solidFill>
                <a:effectLst/>
              </a:defRPr>
            </a:lvl1p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529760" y="5260879"/>
            <a:ext cx="1494474" cy="429768"/>
          </a:xfrm>
        </p:spPr>
        <p:txBody>
          <a:bodyPr/>
          <a:lstStyle/>
          <a:p>
            <a:fld id="{4D3895DF-CE00-4443-B506-04551A131964}" type="datetime1">
              <a:rPr lang="en-US" smtClean="0"/>
              <a:t>9/26/2025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2593" y="6492875"/>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14" name="Content Placeholder 7">
            <a:extLst>
              <a:ext uri="{FF2B5EF4-FFF2-40B4-BE49-F238E27FC236}">
                <a16:creationId xmlns:a16="http://schemas.microsoft.com/office/drawing/2014/main" id="{07C31AA0-00A0-8749-8CC5-95B234604803}"/>
              </a:ext>
            </a:extLst>
          </p:cNvPr>
          <p:cNvSpPr>
            <a:spLocks noGrp="1"/>
          </p:cNvSpPr>
          <p:nvPr>
            <p:ph sz="quarter" idx="14"/>
          </p:nvPr>
        </p:nvSpPr>
        <p:spPr>
          <a:xfrm>
            <a:off x="615824" y="2450529"/>
            <a:ext cx="3363513" cy="38148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Picture Placeholder 10">
            <a:extLst>
              <a:ext uri="{FF2B5EF4-FFF2-40B4-BE49-F238E27FC236}">
                <a16:creationId xmlns:a16="http://schemas.microsoft.com/office/drawing/2014/main" id="{ABDC61D1-0D87-5A5A-4C73-5CAFD8889E02}"/>
              </a:ext>
            </a:extLst>
          </p:cNvPr>
          <p:cNvSpPr>
            <a:spLocks noGrp="1"/>
          </p:cNvSpPr>
          <p:nvPr>
            <p:ph type="pic" sz="quarter" idx="15" hasCustomPrompt="1"/>
          </p:nvPr>
        </p:nvSpPr>
        <p:spPr>
          <a:xfrm>
            <a:off x="4607856" y="0"/>
            <a:ext cx="7584144" cy="6858000"/>
          </a:xfrm>
          <a:prstGeom prst="rect">
            <a:avLst/>
          </a:prstGeom>
          <a:blipFill dpi="0" rotWithShape="1">
            <a:blip r:embed="rId2">
              <a:alphaModFix amt="60000"/>
            </a:blip>
            <a:srcRect/>
            <a:stretch>
              <a:fillRect/>
            </a:stretch>
          </a:blipFill>
        </p:spPr>
        <p:txBody>
          <a:bodyPr/>
          <a:lstStyle>
            <a:lvl1pPr marL="0" indent="0">
              <a:buNone/>
              <a:defRPr/>
            </a:lvl1pPr>
          </a:lstStyle>
          <a:p>
            <a:r>
              <a:rPr lang="en-US" dirty="0"/>
              <a:t> </a:t>
            </a:r>
          </a:p>
        </p:txBody>
      </p:sp>
      <p:cxnSp>
        <p:nvCxnSpPr>
          <p:cNvPr id="9" name="Straight Connector 8">
            <a:extLst>
              <a:ext uri="{FF2B5EF4-FFF2-40B4-BE49-F238E27FC236}">
                <a16:creationId xmlns:a16="http://schemas.microsoft.com/office/drawing/2014/main" id="{56838F21-75ED-E44B-42EB-FC7FE5E930B5}"/>
              </a:ext>
            </a:extLst>
          </p:cNvPr>
          <p:cNvCxnSpPr>
            <a:cxnSpLocks/>
          </p:cNvCxnSpPr>
          <p:nvPr userDrawn="1"/>
        </p:nvCxnSpPr>
        <p:spPr>
          <a:xfrm>
            <a:off x="431800" y="164150"/>
            <a:ext cx="41628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F9AEDF6-9814-FD08-73EB-63D58BF776EA}"/>
              </a:ext>
            </a:extLst>
          </p:cNvPr>
          <p:cNvCxnSpPr>
            <a:cxnSpLocks/>
          </p:cNvCxnSpPr>
          <p:nvPr userDrawn="1"/>
        </p:nvCxnSpPr>
        <p:spPr>
          <a:xfrm>
            <a:off x="460189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A8CA044-325A-12D3-37BC-BDCEBBC342CC}"/>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89636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icture 9">
    <p:bg>
      <p:bgRef idx="1001">
        <a:schemeClr val="bg1"/>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EDD9488-FAAC-3468-EC84-62DCAA385014}"/>
              </a:ext>
            </a:extLst>
          </p:cNvPr>
          <p:cNvSpPr>
            <a:spLocks noGrp="1"/>
          </p:cNvSpPr>
          <p:nvPr>
            <p:ph type="title"/>
          </p:nvPr>
        </p:nvSpPr>
        <p:spPr>
          <a:xfrm>
            <a:off x="8888061" y="634999"/>
            <a:ext cx="2699254" cy="2214453"/>
          </a:xfrm>
        </p:spPr>
        <p:txBody>
          <a:bodyPr anchor="t"/>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rot="16200000">
            <a:off x="-2067301" y="2231454"/>
            <a:ext cx="4564376" cy="429768"/>
          </a:xfrm>
        </p:spPr>
        <p:txBody>
          <a:bodyPr/>
          <a:lstStyle/>
          <a:p>
            <a:r>
              <a:rPr lang="en-US" dirty="0"/>
              <a:t>SAMPLE FOOTER TEXT</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rot="16200000">
            <a:off x="-532352" y="5260879"/>
            <a:ext cx="1494475" cy="429768"/>
          </a:xfrm>
        </p:spPr>
        <p:txBody>
          <a:bodyPr/>
          <a:lstStyle/>
          <a:p>
            <a:fld id="{E242787B-6DCB-1542-A351-2D27DB5C9EB5}" type="datetime1">
              <a:rPr lang="en-US" smtClean="0"/>
              <a:t>9/26/2025</a:t>
            </a:fld>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2" y="6492513"/>
            <a:ext cx="429207" cy="365125"/>
          </a:xfrm>
        </p:spPr>
        <p:txBody>
          <a:bodyPr/>
          <a:lstStyle/>
          <a:p>
            <a:fld id="{CC057153-B650-4DEB-B370-79DDCFDCE934}" type="slidenum">
              <a:rPr lang="en-US" smtClean="0"/>
              <a:t>‹#›</a:t>
            </a:fld>
            <a:endParaRPr lang="en-US" dirty="0"/>
          </a:p>
        </p:txBody>
      </p:sp>
      <p:sp>
        <p:nvSpPr>
          <p:cNvPr id="13" name="Picture Placeholder 9">
            <a:extLst>
              <a:ext uri="{FF2B5EF4-FFF2-40B4-BE49-F238E27FC236}">
                <a16:creationId xmlns:a16="http://schemas.microsoft.com/office/drawing/2014/main" id="{9785BB1B-C644-BA77-7DDD-02B6EA405BF6}"/>
              </a:ext>
            </a:extLst>
          </p:cNvPr>
          <p:cNvSpPr>
            <a:spLocks noGrp="1"/>
          </p:cNvSpPr>
          <p:nvPr>
            <p:ph type="pic" sz="quarter" idx="18" hasCustomPrompt="1"/>
          </p:nvPr>
        </p:nvSpPr>
        <p:spPr>
          <a:xfrm>
            <a:off x="604685" y="0"/>
            <a:ext cx="7644953" cy="68580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
        <p:nvSpPr>
          <p:cNvPr id="14" name="Content Placeholder 7">
            <a:extLst>
              <a:ext uri="{FF2B5EF4-FFF2-40B4-BE49-F238E27FC236}">
                <a16:creationId xmlns:a16="http://schemas.microsoft.com/office/drawing/2014/main" id="{8E56834F-CC6F-AB0D-0C2D-D32A96F77227}"/>
              </a:ext>
            </a:extLst>
          </p:cNvPr>
          <p:cNvSpPr>
            <a:spLocks noGrp="1"/>
          </p:cNvSpPr>
          <p:nvPr>
            <p:ph sz="quarter" idx="14"/>
          </p:nvPr>
        </p:nvSpPr>
        <p:spPr>
          <a:xfrm>
            <a:off x="8889055" y="3011335"/>
            <a:ext cx="2693346" cy="3211666"/>
          </a:xfrm>
          <a:prstGeom prst="rect">
            <a:avLst/>
          </a:prstGeo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F9841FB-35AF-1919-0953-5642770662AC}"/>
              </a:ext>
            </a:extLst>
          </p:cNvPr>
          <p:cNvCxnSpPr>
            <a:cxnSpLocks/>
          </p:cNvCxnSpPr>
          <p:nvPr userDrawn="1"/>
        </p:nvCxnSpPr>
        <p:spPr>
          <a:xfrm>
            <a:off x="8259492" y="164150"/>
            <a:ext cx="39325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358AE5DC-7AFC-CD99-8A67-46A580A7DEFE}"/>
              </a:ext>
            </a:extLst>
          </p:cNvPr>
          <p:cNvCxnSpPr>
            <a:cxnSpLocks/>
          </p:cNvCxnSpPr>
          <p:nvPr userDrawn="1"/>
        </p:nvCxnSpPr>
        <p:spPr>
          <a:xfrm>
            <a:off x="825949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1BA6662-88AA-A191-B6D5-4B6DF99C8B16}"/>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193171"/>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Picture 10">
    <p:bg>
      <p:bgRef idx="1001">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60D1278-B5CC-BDBD-8FA3-679C676A536D}"/>
              </a:ext>
            </a:extLst>
          </p:cNvPr>
          <p:cNvSpPr>
            <a:spLocks noGrp="1"/>
          </p:cNvSpPr>
          <p:nvPr>
            <p:ph type="title"/>
          </p:nvPr>
        </p:nvSpPr>
        <p:spPr>
          <a:xfrm>
            <a:off x="615697" y="634999"/>
            <a:ext cx="2699254" cy="2214453"/>
          </a:xfrm>
        </p:spPr>
        <p:txBody>
          <a:bodyPr anchor="t"/>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2062638" y="2236683"/>
            <a:ext cx="4553921" cy="429768"/>
          </a:xfrm>
        </p:spPr>
        <p:txBody>
          <a:bodyPr/>
          <a:lstStyle>
            <a:lvl1pPr>
              <a:defRPr>
                <a:solidFill>
                  <a:schemeClr val="tx1"/>
                </a:solidFill>
                <a:effectLst/>
              </a:defRPr>
            </a:lvl1p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532354" y="5260880"/>
            <a:ext cx="1494476" cy="429768"/>
          </a:xfrm>
        </p:spPr>
        <p:txBody>
          <a:bodyPr/>
          <a:lstStyle/>
          <a:p>
            <a:fld id="{B71CD34A-E620-234C-80E5-E81441778490}" type="datetime1">
              <a:rPr lang="en-US" smtClean="0"/>
              <a:t>9/26/2025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0" y="6492875"/>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13" name="Content Placeholder 7">
            <a:extLst>
              <a:ext uri="{FF2B5EF4-FFF2-40B4-BE49-F238E27FC236}">
                <a16:creationId xmlns:a16="http://schemas.microsoft.com/office/drawing/2014/main" id="{4C1D2059-BF06-D57F-DC08-4CF8A0E3616D}"/>
              </a:ext>
            </a:extLst>
          </p:cNvPr>
          <p:cNvSpPr>
            <a:spLocks noGrp="1"/>
          </p:cNvSpPr>
          <p:nvPr>
            <p:ph sz="quarter" idx="14"/>
          </p:nvPr>
        </p:nvSpPr>
        <p:spPr>
          <a:xfrm>
            <a:off x="616691" y="3011335"/>
            <a:ext cx="2693346" cy="3211666"/>
          </a:xfrm>
          <a:prstGeom prst="rect">
            <a:avLst/>
          </a:prstGeo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9">
            <a:extLst>
              <a:ext uri="{FF2B5EF4-FFF2-40B4-BE49-F238E27FC236}">
                <a16:creationId xmlns:a16="http://schemas.microsoft.com/office/drawing/2014/main" id="{FF55FC92-13DA-DA43-D4EE-90F1CFCD3002}"/>
              </a:ext>
            </a:extLst>
          </p:cNvPr>
          <p:cNvSpPr>
            <a:spLocks noGrp="1"/>
          </p:cNvSpPr>
          <p:nvPr>
            <p:ph type="pic" sz="quarter" idx="15" hasCustomPrompt="1"/>
          </p:nvPr>
        </p:nvSpPr>
        <p:spPr>
          <a:xfrm>
            <a:off x="3865677" y="0"/>
            <a:ext cx="8326323" cy="68580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cxnSp>
        <p:nvCxnSpPr>
          <p:cNvPr id="3" name="Straight Connector 2">
            <a:extLst>
              <a:ext uri="{FF2B5EF4-FFF2-40B4-BE49-F238E27FC236}">
                <a16:creationId xmlns:a16="http://schemas.microsoft.com/office/drawing/2014/main" id="{9C4DF952-8FA0-48F5-F7EF-53D541404A33}"/>
              </a:ext>
            </a:extLst>
          </p:cNvPr>
          <p:cNvCxnSpPr>
            <a:cxnSpLocks/>
          </p:cNvCxnSpPr>
          <p:nvPr userDrawn="1"/>
        </p:nvCxnSpPr>
        <p:spPr>
          <a:xfrm>
            <a:off x="431800" y="164150"/>
            <a:ext cx="3420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96E75C3-3D50-62F4-97A1-08D85ABC2127}"/>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D9DCC5-4A76-A29C-BDAD-62E571E6267E}"/>
              </a:ext>
            </a:extLst>
          </p:cNvPr>
          <p:cNvCxnSpPr>
            <a:cxnSpLocks/>
          </p:cNvCxnSpPr>
          <p:nvPr userDrawn="1"/>
        </p:nvCxnSpPr>
        <p:spPr>
          <a:xfrm>
            <a:off x="386152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89768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Picture 11">
    <p:bg>
      <p:bgRef idx="1001">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EC775AC-06F6-654A-B451-BF23AC7E4EB9}"/>
              </a:ext>
            </a:extLst>
          </p:cNvPr>
          <p:cNvSpPr>
            <a:spLocks noGrp="1"/>
          </p:cNvSpPr>
          <p:nvPr>
            <p:ph type="title"/>
          </p:nvPr>
        </p:nvSpPr>
        <p:spPr>
          <a:xfrm>
            <a:off x="612646" y="5012268"/>
            <a:ext cx="4019522" cy="1127275"/>
          </a:xfrm>
        </p:spPr>
        <p:txBody>
          <a:bodyPr anchor="t">
            <a:noAutofit/>
          </a:bodyPr>
          <a:lstStyle>
            <a:lvl1pPr>
              <a:defRPr sz="3600"/>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2067302" y="2231455"/>
            <a:ext cx="4564377" cy="429768"/>
          </a:xfrm>
        </p:spPr>
        <p:txBody>
          <a:body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532351" y="5260879"/>
            <a:ext cx="1494474" cy="429768"/>
          </a:xfrm>
        </p:spPr>
        <p:txBody>
          <a:bodyPr/>
          <a:lstStyle>
            <a:lvl1pPr>
              <a:defRPr>
                <a:solidFill>
                  <a:schemeClr val="tx1"/>
                </a:solidFill>
                <a:effectLst/>
              </a:defRPr>
            </a:lvl1pPr>
          </a:lstStyle>
          <a:p>
            <a:fld id="{E18AFC1E-5CDA-EE42-95A5-C2F245BB2156}" type="datetime1">
              <a:rPr lang="en-US" smtClean="0"/>
              <a:t>9/26/2025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2" y="6492513"/>
            <a:ext cx="429207" cy="365125"/>
          </a:xfrm>
        </p:spPr>
        <p:txBody>
          <a:bodyPr/>
          <a:lstStyle/>
          <a:p>
            <a:fld id="{CC057153-B650-4DEB-B370-79DDCFDCE934}" type="slidenum">
              <a:rPr lang="en-US" smtClean="0"/>
              <a:t>‹#›</a:t>
            </a:fld>
            <a:endParaRPr lang="en-US" dirty="0"/>
          </a:p>
        </p:txBody>
      </p:sp>
      <p:sp>
        <p:nvSpPr>
          <p:cNvPr id="12" name="Picture Placeholder 10">
            <a:extLst>
              <a:ext uri="{FF2B5EF4-FFF2-40B4-BE49-F238E27FC236}">
                <a16:creationId xmlns:a16="http://schemas.microsoft.com/office/drawing/2014/main" id="{13020A22-5D19-D344-F727-D4D20AA1FB7F}"/>
              </a:ext>
            </a:extLst>
          </p:cNvPr>
          <p:cNvSpPr>
            <a:spLocks noGrp="1"/>
          </p:cNvSpPr>
          <p:nvPr>
            <p:ph type="pic" sz="quarter" idx="14" hasCustomPrompt="1"/>
          </p:nvPr>
        </p:nvSpPr>
        <p:spPr>
          <a:xfrm>
            <a:off x="598303" y="0"/>
            <a:ext cx="11593695" cy="4635132"/>
          </a:xfrm>
          <a:prstGeom prst="rect">
            <a:avLst/>
          </a:prstGeo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13" name="Content Placeholder 7">
            <a:extLst>
              <a:ext uri="{FF2B5EF4-FFF2-40B4-BE49-F238E27FC236}">
                <a16:creationId xmlns:a16="http://schemas.microsoft.com/office/drawing/2014/main" id="{FB7ED5EB-305D-576F-1A1C-06E6B2A0F31B}"/>
              </a:ext>
            </a:extLst>
          </p:cNvPr>
          <p:cNvSpPr>
            <a:spLocks noGrp="1"/>
          </p:cNvSpPr>
          <p:nvPr>
            <p:ph sz="quarter" idx="15"/>
          </p:nvPr>
        </p:nvSpPr>
        <p:spPr>
          <a:xfrm>
            <a:off x="5156009" y="5012267"/>
            <a:ext cx="6426391" cy="1241576"/>
          </a:xfrm>
          <a:prstGeom prst="rect">
            <a:avLst/>
          </a:prstGeo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a:extLst>
              <a:ext uri="{FF2B5EF4-FFF2-40B4-BE49-F238E27FC236}">
                <a16:creationId xmlns:a16="http://schemas.microsoft.com/office/drawing/2014/main" id="{36A42A28-5C2F-9093-B5D9-C2651F290DFF}"/>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302605"/>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Picture 1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1425E99-2E4D-268B-5E93-5F4B4D25A22A}"/>
              </a:ext>
            </a:extLst>
          </p:cNvPr>
          <p:cNvSpPr>
            <a:spLocks noGrp="1"/>
          </p:cNvSpPr>
          <p:nvPr>
            <p:ph type="title"/>
          </p:nvPr>
        </p:nvSpPr>
        <p:spPr>
          <a:xfrm>
            <a:off x="612646" y="3880757"/>
            <a:ext cx="3044954" cy="2245126"/>
          </a:xfrm>
        </p:spPr>
        <p:txBody>
          <a:bodyPr anchor="t">
            <a:normAutofit/>
          </a:bodyPr>
          <a:lstStyle>
            <a:lvl1pPr>
              <a:defRPr sz="3600"/>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E626BD0-BD46-934B-ADDF-CF3299725EE4}" type="datetime1">
              <a:rPr lang="en-US" smtClean="0"/>
              <a:t>9/26/2025</a:t>
            </a:fld>
            <a:endParaRPr lang="en-US" dirty="0"/>
          </a:p>
        </p:txBody>
      </p:sp>
      <p:sp>
        <p:nvSpPr>
          <p:cNvPr id="9" name="Picture Placeholder 10">
            <a:extLst>
              <a:ext uri="{FF2B5EF4-FFF2-40B4-BE49-F238E27FC236}">
                <a16:creationId xmlns:a16="http://schemas.microsoft.com/office/drawing/2014/main" id="{9FDEF7EB-1801-E3D3-0EB3-A17D6AD2341A}"/>
              </a:ext>
            </a:extLst>
          </p:cNvPr>
          <p:cNvSpPr>
            <a:spLocks noGrp="1"/>
          </p:cNvSpPr>
          <p:nvPr>
            <p:ph type="pic" sz="quarter" idx="14" hasCustomPrompt="1"/>
          </p:nvPr>
        </p:nvSpPr>
        <p:spPr>
          <a:xfrm>
            <a:off x="612645" y="0"/>
            <a:ext cx="11579353" cy="3443331"/>
          </a:xfrm>
          <a:prstGeom prst="rect">
            <a:avLst/>
          </a:prstGeo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10" name="Content Placeholder 7">
            <a:extLst>
              <a:ext uri="{FF2B5EF4-FFF2-40B4-BE49-F238E27FC236}">
                <a16:creationId xmlns:a16="http://schemas.microsoft.com/office/drawing/2014/main" id="{81C221A2-8407-5746-E87B-3CEAD025CD3F}"/>
              </a:ext>
            </a:extLst>
          </p:cNvPr>
          <p:cNvSpPr>
            <a:spLocks noGrp="1"/>
          </p:cNvSpPr>
          <p:nvPr>
            <p:ph sz="quarter" idx="15"/>
          </p:nvPr>
        </p:nvSpPr>
        <p:spPr>
          <a:xfrm>
            <a:off x="4122370" y="3880757"/>
            <a:ext cx="7460029" cy="2443843"/>
          </a:xfrm>
          <a:prstGeom prst="rect">
            <a:avLst/>
          </a:prstGeo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4" name="Straight Connector 3">
            <a:extLst>
              <a:ext uri="{FF2B5EF4-FFF2-40B4-BE49-F238E27FC236}">
                <a16:creationId xmlns:a16="http://schemas.microsoft.com/office/drawing/2014/main" id="{AE7E7B67-A585-C4C0-BD50-861ED489B135}"/>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013046"/>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Picture 13">
    <p:bg>
      <p:bgRef idx="1001">
        <a:schemeClr val="bg1"/>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737DE76-E217-D796-38E2-BE156016BD58}"/>
              </a:ext>
            </a:extLst>
          </p:cNvPr>
          <p:cNvSpPr>
            <a:spLocks noGrp="1"/>
          </p:cNvSpPr>
          <p:nvPr>
            <p:ph type="title"/>
          </p:nvPr>
        </p:nvSpPr>
        <p:spPr>
          <a:xfrm>
            <a:off x="598328" y="634999"/>
            <a:ext cx="3021868" cy="1773540"/>
          </a:xfrm>
        </p:spPr>
        <p:txBody>
          <a:bodyPr anchor="t">
            <a:noAutofit/>
          </a:bodyPr>
          <a:lstStyle>
            <a:lvl1pPr>
              <a:defRPr sz="3600"/>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1EC6455-E06F-4448-8EA7-FF67E5DC7A22}" type="datetime1">
              <a:rPr lang="en-US" smtClean="0"/>
              <a:t>9/26/2025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0" name="Content Placeholder 7">
            <a:extLst>
              <a:ext uri="{FF2B5EF4-FFF2-40B4-BE49-F238E27FC236}">
                <a16:creationId xmlns:a16="http://schemas.microsoft.com/office/drawing/2014/main" id="{38AE8B48-2473-88AA-21D0-3F9273AC0BDE}"/>
              </a:ext>
            </a:extLst>
          </p:cNvPr>
          <p:cNvSpPr>
            <a:spLocks noGrp="1"/>
          </p:cNvSpPr>
          <p:nvPr>
            <p:ph sz="quarter" idx="16"/>
          </p:nvPr>
        </p:nvSpPr>
        <p:spPr>
          <a:xfrm>
            <a:off x="4122370" y="634999"/>
            <a:ext cx="7460029" cy="2330455"/>
          </a:xfrm>
          <a:prstGeom prst="rect">
            <a:avLst/>
          </a:prstGeo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3">
            <a:extLst>
              <a:ext uri="{FF2B5EF4-FFF2-40B4-BE49-F238E27FC236}">
                <a16:creationId xmlns:a16="http://schemas.microsoft.com/office/drawing/2014/main" id="{9CF2FA52-EFAF-6671-1458-CF597D619DA6}"/>
              </a:ext>
            </a:extLst>
          </p:cNvPr>
          <p:cNvSpPr>
            <a:spLocks noGrp="1"/>
          </p:cNvSpPr>
          <p:nvPr>
            <p:ph type="pic" sz="quarter" idx="15" hasCustomPrompt="1"/>
          </p:nvPr>
        </p:nvSpPr>
        <p:spPr>
          <a:xfrm>
            <a:off x="597745" y="3636524"/>
            <a:ext cx="11594254" cy="3221477"/>
          </a:xfrm>
          <a:custGeom>
            <a:avLst/>
            <a:gdLst>
              <a:gd name="connsiteX0" fmla="*/ 0 w 12192000"/>
              <a:gd name="connsiteY0" fmla="*/ 0 h 3221477"/>
              <a:gd name="connsiteX1" fmla="*/ 12192000 w 12192000"/>
              <a:gd name="connsiteY1" fmla="*/ 0 h 3221477"/>
              <a:gd name="connsiteX2" fmla="*/ 12192000 w 12192000"/>
              <a:gd name="connsiteY2" fmla="*/ 3221477 h 3221477"/>
              <a:gd name="connsiteX3" fmla="*/ 0 w 12192000"/>
              <a:gd name="connsiteY3" fmla="*/ 3221477 h 3221477"/>
            </a:gdLst>
            <a:ahLst/>
            <a:cxnLst>
              <a:cxn ang="0">
                <a:pos x="connsiteX0" y="connsiteY0"/>
              </a:cxn>
              <a:cxn ang="0">
                <a:pos x="connsiteX1" y="connsiteY1"/>
              </a:cxn>
              <a:cxn ang="0">
                <a:pos x="connsiteX2" y="connsiteY2"/>
              </a:cxn>
              <a:cxn ang="0">
                <a:pos x="connsiteX3" y="connsiteY3"/>
              </a:cxn>
            </a:cxnLst>
            <a:rect l="l" t="t" r="r" b="b"/>
            <a:pathLst>
              <a:path w="12192000" h="3221477">
                <a:moveTo>
                  <a:pt x="0" y="0"/>
                </a:moveTo>
                <a:lnTo>
                  <a:pt x="12192000" y="0"/>
                </a:lnTo>
                <a:lnTo>
                  <a:pt x="12192000" y="3221477"/>
                </a:lnTo>
                <a:lnTo>
                  <a:pt x="0" y="3221477"/>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cxnSp>
        <p:nvCxnSpPr>
          <p:cNvPr id="4" name="Straight Connector 3">
            <a:extLst>
              <a:ext uri="{FF2B5EF4-FFF2-40B4-BE49-F238E27FC236}">
                <a16:creationId xmlns:a16="http://schemas.microsoft.com/office/drawing/2014/main" id="{B4F2A9F8-8F3B-3616-48B8-F8DA72A71344}"/>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80803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Pictur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543799" y="634990"/>
            <a:ext cx="4244009" cy="4227952"/>
          </a:xfrm>
        </p:spPr>
        <p:txBody>
          <a:bodyPr vert="horz" lIns="91440" tIns="45720" rIns="91440" bIns="45720" rtlCol="0" anchor="t">
            <a:normAutofit/>
          </a:bodyPr>
          <a:lstStyle>
            <a:lvl1pPr>
              <a:defRPr lang="en-US" sz="3600" dirty="0"/>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543799" y="5189329"/>
            <a:ext cx="3741886" cy="1033669"/>
          </a:xfrm>
          <a:prstGeom prst="rect">
            <a:avLst/>
          </a:prstGeom>
        </p:spPr>
        <p:txBody>
          <a:bodyPr vert="horz" lIns="91440" tIns="45720" rIns="91440" bIns="45720" rtlCol="0" anchor="b">
            <a:normAutofit/>
          </a:bodyPr>
          <a:lstStyle>
            <a:lvl1pPr marL="0" indent="0">
              <a:buNone/>
              <a:defRPr lang="en-US" sz="1400" dirty="0"/>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rot="16200000">
            <a:off x="-2067585" y="2231733"/>
            <a:ext cx="4564375" cy="429205"/>
          </a:xfrm>
        </p:spPr>
        <p:txBody>
          <a:body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rot="16200000">
            <a:off x="-532638" y="5261161"/>
            <a:ext cx="1494477" cy="429202"/>
          </a:xfrm>
        </p:spPr>
        <p:txBody>
          <a:bodyPr/>
          <a:lstStyle>
            <a:lvl1pPr>
              <a:defRPr>
                <a:solidFill>
                  <a:schemeClr val="tx1"/>
                </a:solidFill>
                <a:effectLst/>
              </a:defRPr>
            </a:lvl1pPr>
          </a:lstStyle>
          <a:p>
            <a:fld id="{6B7F706A-D109-3944-B52B-877BA50BC7DE}" type="datetime1">
              <a:rPr lang="en-US" smtClean="0"/>
              <a:t>9/26/2025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15" name="Picture Placeholder 13">
            <a:extLst>
              <a:ext uri="{FF2B5EF4-FFF2-40B4-BE49-F238E27FC236}">
                <a16:creationId xmlns:a16="http://schemas.microsoft.com/office/drawing/2014/main" id="{453992B1-FB53-5896-E556-2208A45F982B}"/>
              </a:ext>
            </a:extLst>
          </p:cNvPr>
          <p:cNvSpPr>
            <a:spLocks noGrp="1"/>
          </p:cNvSpPr>
          <p:nvPr>
            <p:ph type="pic" sz="quarter" idx="14" hasCustomPrompt="1"/>
          </p:nvPr>
        </p:nvSpPr>
        <p:spPr>
          <a:xfrm>
            <a:off x="597728" y="0"/>
            <a:ext cx="6488922" cy="6858000"/>
          </a:xfrm>
          <a:custGeom>
            <a:avLst/>
            <a:gdLst>
              <a:gd name="connsiteX0" fmla="*/ 0 w 7195675"/>
              <a:gd name="connsiteY0" fmla="*/ 0 h 6858000"/>
              <a:gd name="connsiteX1" fmla="*/ 7195675 w 7195675"/>
              <a:gd name="connsiteY1" fmla="*/ 0 h 6858000"/>
              <a:gd name="connsiteX2" fmla="*/ 7195675 w 7195675"/>
              <a:gd name="connsiteY2" fmla="*/ 6858000 h 6858000"/>
              <a:gd name="connsiteX3" fmla="*/ 0 w 71956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95675" h="6858000">
                <a:moveTo>
                  <a:pt x="0" y="0"/>
                </a:moveTo>
                <a:lnTo>
                  <a:pt x="7195675" y="0"/>
                </a:lnTo>
                <a:lnTo>
                  <a:pt x="7195675"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b="1" dirty="0">
                <a:effectLst/>
              </a:rPr>
              <a:t> </a:t>
            </a:r>
            <a:endParaRPr lang="en-US" dirty="0"/>
          </a:p>
        </p:txBody>
      </p:sp>
      <p:cxnSp>
        <p:nvCxnSpPr>
          <p:cNvPr id="8" name="Straight Connector 7">
            <a:extLst>
              <a:ext uri="{FF2B5EF4-FFF2-40B4-BE49-F238E27FC236}">
                <a16:creationId xmlns:a16="http://schemas.microsoft.com/office/drawing/2014/main" id="{39A94CD3-3183-0F04-2405-7D52239F28A0}"/>
              </a:ext>
            </a:extLst>
          </p:cNvPr>
          <p:cNvCxnSpPr>
            <a:cxnSpLocks/>
          </p:cNvCxnSpPr>
          <p:nvPr userDrawn="1"/>
        </p:nvCxnSpPr>
        <p:spPr>
          <a:xfrm>
            <a:off x="7254575" y="164150"/>
            <a:ext cx="4937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2D7818A-B409-D3C7-1DEC-7919EC439E8E}"/>
              </a:ext>
            </a:extLst>
          </p:cNvPr>
          <p:cNvCxnSpPr>
            <a:cxnSpLocks/>
          </p:cNvCxnSpPr>
          <p:nvPr userDrawn="1"/>
        </p:nvCxnSpPr>
        <p:spPr>
          <a:xfrm>
            <a:off x="7254575"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2C8901F-66EF-1A3E-9AE7-B0A426C81DF4}"/>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1187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Picture 14">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056BFCD-3259-DDE7-5625-EE56190B8F62}"/>
              </a:ext>
            </a:extLst>
          </p:cNvPr>
          <p:cNvCxnSpPr>
            <a:cxnSpLocks/>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3FCD0E4-9CD1-93F8-08DF-3BFC834A3E76}"/>
              </a:ext>
            </a:extLst>
          </p:cNvPr>
          <p:cNvSpPr>
            <a:spLocks noGrp="1"/>
          </p:cNvSpPr>
          <p:nvPr>
            <p:ph type="title"/>
          </p:nvPr>
        </p:nvSpPr>
        <p:spPr>
          <a:xfrm>
            <a:off x="612647" y="638736"/>
            <a:ext cx="10969753" cy="932688"/>
          </a:xfrm>
        </p:spPr>
        <p:txBody>
          <a:bodyPr anchor="t"/>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2073146" y="2231455"/>
            <a:ext cx="4564377" cy="429768"/>
          </a:xfrm>
        </p:spPr>
        <p:txBody>
          <a:body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538191" y="5260876"/>
            <a:ext cx="1494468" cy="429768"/>
          </a:xfrm>
        </p:spPr>
        <p:txBody>
          <a:bodyPr/>
          <a:lstStyle/>
          <a:p>
            <a:fld id="{24773200-F230-534A-AA8E-3237E1017D06}" type="datetime1">
              <a:rPr lang="en-US" smtClean="0"/>
              <a:t>9/26/2025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5842" y="6492874"/>
            <a:ext cx="429207" cy="365125"/>
          </a:xfrm>
        </p:spPr>
        <p:txBody>
          <a:bodyPr/>
          <a:lstStyle/>
          <a:p>
            <a:fld id="{CC057153-B650-4DEB-B370-79DDCFDCE934}" type="slidenum">
              <a:rPr lang="en-US" smtClean="0"/>
              <a:t>‹#›</a:t>
            </a:fld>
            <a:endParaRPr lang="en-US" dirty="0"/>
          </a:p>
        </p:txBody>
      </p:sp>
      <p:cxnSp>
        <p:nvCxnSpPr>
          <p:cNvPr id="9" name="Straight Connector 8">
            <a:extLst>
              <a:ext uri="{FF2B5EF4-FFF2-40B4-BE49-F238E27FC236}">
                <a16:creationId xmlns:a16="http://schemas.microsoft.com/office/drawing/2014/main" id="{2C378E9B-0BD2-F103-F591-68E71F4480ED}"/>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7">
            <a:extLst>
              <a:ext uri="{FF2B5EF4-FFF2-40B4-BE49-F238E27FC236}">
                <a16:creationId xmlns:a16="http://schemas.microsoft.com/office/drawing/2014/main" id="{A94BBE19-E3B2-673A-37AB-2329CE36DA87}"/>
              </a:ext>
            </a:extLst>
          </p:cNvPr>
          <p:cNvSpPr>
            <a:spLocks noGrp="1"/>
          </p:cNvSpPr>
          <p:nvPr>
            <p:ph sz="quarter" idx="14"/>
          </p:nvPr>
        </p:nvSpPr>
        <p:spPr>
          <a:xfrm>
            <a:off x="612648" y="1713653"/>
            <a:ext cx="4485564" cy="469234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a:extLst>
              <a:ext uri="{FF2B5EF4-FFF2-40B4-BE49-F238E27FC236}">
                <a16:creationId xmlns:a16="http://schemas.microsoft.com/office/drawing/2014/main" id="{19D386B7-EEFC-D00F-7761-B261459996D2}"/>
              </a:ext>
            </a:extLst>
          </p:cNvPr>
          <p:cNvSpPr>
            <a:spLocks noGrp="1"/>
          </p:cNvSpPr>
          <p:nvPr>
            <p:ph type="pic" sz="quarter" idx="13" hasCustomPrompt="1"/>
          </p:nvPr>
        </p:nvSpPr>
        <p:spPr>
          <a:xfrm>
            <a:off x="5658927" y="1713653"/>
            <a:ext cx="6533071" cy="5144347"/>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Tree>
    <p:extLst>
      <p:ext uri="{BB962C8B-B14F-4D97-AF65-F5344CB8AC3E}">
        <p14:creationId xmlns:p14="http://schemas.microsoft.com/office/powerpoint/2010/main" val="3770881571"/>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Picture 15">
    <p:bg>
      <p:bgRef idx="1001">
        <a:schemeClr val="bg1"/>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4F82DAF-8C88-BCF8-3DCD-BA0110CC6BB2}"/>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9AA955E6-9DAE-AA3C-BB38-0AC671A4095A}"/>
              </a:ext>
            </a:extLst>
          </p:cNvPr>
          <p:cNvSpPr>
            <a:spLocks noGrp="1"/>
          </p:cNvSpPr>
          <p:nvPr>
            <p:ph type="title"/>
          </p:nvPr>
        </p:nvSpPr>
        <p:spPr>
          <a:xfrm>
            <a:off x="612647" y="634999"/>
            <a:ext cx="10969753" cy="932688"/>
          </a:xfrm>
        </p:spPr>
        <p:txBody>
          <a:bodyPr anchor="t"/>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96C85C2-F25E-3944-B64A-31ACAD72BA40}" type="datetime1">
              <a:rPr lang="en-US" smtClean="0"/>
              <a:t>9/26/2025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271A0C8E-B9F0-C8A0-7A87-A97B78C1C482}"/>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ontent Placeholder 7">
            <a:extLst>
              <a:ext uri="{FF2B5EF4-FFF2-40B4-BE49-F238E27FC236}">
                <a16:creationId xmlns:a16="http://schemas.microsoft.com/office/drawing/2014/main" id="{4025B090-9FA9-0FC5-EA6A-9BA0F54A4064}"/>
              </a:ext>
            </a:extLst>
          </p:cNvPr>
          <p:cNvSpPr>
            <a:spLocks noGrp="1"/>
          </p:cNvSpPr>
          <p:nvPr>
            <p:ph sz="quarter" idx="14"/>
          </p:nvPr>
        </p:nvSpPr>
        <p:spPr>
          <a:xfrm>
            <a:off x="612647" y="1912398"/>
            <a:ext cx="4637269" cy="422505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Picture Placeholder 5">
            <a:extLst>
              <a:ext uri="{FF2B5EF4-FFF2-40B4-BE49-F238E27FC236}">
                <a16:creationId xmlns:a16="http://schemas.microsoft.com/office/drawing/2014/main" id="{7DCDC1A0-A2FE-AF32-199F-D7E415F47574}"/>
              </a:ext>
            </a:extLst>
          </p:cNvPr>
          <p:cNvSpPr>
            <a:spLocks noGrp="1"/>
          </p:cNvSpPr>
          <p:nvPr>
            <p:ph type="pic" sz="quarter" idx="13" hasCustomPrompt="1"/>
          </p:nvPr>
        </p:nvSpPr>
        <p:spPr>
          <a:xfrm>
            <a:off x="5737861" y="1929756"/>
            <a:ext cx="5741992" cy="4207696"/>
          </a:xfrm>
          <a:custGeom>
            <a:avLst/>
            <a:gdLst>
              <a:gd name="connsiteX0" fmla="*/ 0 w 5560101"/>
              <a:gd name="connsiteY0" fmla="*/ 0 h 4074407"/>
              <a:gd name="connsiteX1" fmla="*/ 5560101 w 5560101"/>
              <a:gd name="connsiteY1" fmla="*/ 0 h 4074407"/>
              <a:gd name="connsiteX2" fmla="*/ 5560101 w 5560101"/>
              <a:gd name="connsiteY2" fmla="*/ 4074407 h 4074407"/>
              <a:gd name="connsiteX3" fmla="*/ 0 w 5560101"/>
              <a:gd name="connsiteY3" fmla="*/ 4074407 h 4074407"/>
            </a:gdLst>
            <a:ahLst/>
            <a:cxnLst>
              <a:cxn ang="0">
                <a:pos x="connsiteX0" y="connsiteY0"/>
              </a:cxn>
              <a:cxn ang="0">
                <a:pos x="connsiteX1" y="connsiteY1"/>
              </a:cxn>
              <a:cxn ang="0">
                <a:pos x="connsiteX2" y="connsiteY2"/>
              </a:cxn>
              <a:cxn ang="0">
                <a:pos x="connsiteX3" y="connsiteY3"/>
              </a:cxn>
            </a:cxnLst>
            <a:rect l="l" t="t" r="r" b="b"/>
            <a:pathLst>
              <a:path w="5560101" h="4074407">
                <a:moveTo>
                  <a:pt x="0" y="0"/>
                </a:moveTo>
                <a:lnTo>
                  <a:pt x="5560101" y="0"/>
                </a:lnTo>
                <a:lnTo>
                  <a:pt x="5560101" y="4074407"/>
                </a:lnTo>
                <a:lnTo>
                  <a:pt x="0" y="4074407"/>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Tree>
    <p:extLst>
      <p:ext uri="{BB962C8B-B14F-4D97-AF65-F5344CB8AC3E}">
        <p14:creationId xmlns:p14="http://schemas.microsoft.com/office/powerpoint/2010/main" val="1990578131"/>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Picture 16">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C29A9DDD-8FD5-2897-8DC9-1CEC88541C50}"/>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D3FF54FB-A206-6CBA-CEBE-32EE19C37BC1}"/>
              </a:ext>
            </a:extLst>
          </p:cNvPr>
          <p:cNvSpPr>
            <a:spLocks noGrp="1"/>
          </p:cNvSpPr>
          <p:nvPr>
            <p:ph type="title"/>
          </p:nvPr>
        </p:nvSpPr>
        <p:spPr>
          <a:xfrm>
            <a:off x="612647" y="634999"/>
            <a:ext cx="10969753" cy="932688"/>
          </a:xfrm>
        </p:spPr>
        <p:txBody>
          <a:bodyPr anchor="t"/>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3A96B8-82E0-6B4D-B0A8-9A4BCDF0FD2C}" type="datetime1">
              <a:rPr lang="en-US" smtClean="0"/>
              <a:t>9/26/2025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9" name="Straight Connector 8">
            <a:extLst>
              <a:ext uri="{FF2B5EF4-FFF2-40B4-BE49-F238E27FC236}">
                <a16:creationId xmlns:a16="http://schemas.microsoft.com/office/drawing/2014/main" id="{02BC9BBD-1994-9D19-11C8-FD27039C6338}"/>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Picture Placeholder 11">
            <a:extLst>
              <a:ext uri="{FF2B5EF4-FFF2-40B4-BE49-F238E27FC236}">
                <a16:creationId xmlns:a16="http://schemas.microsoft.com/office/drawing/2014/main" id="{FF925AEE-0C06-4F24-B6E3-73484A4008DC}"/>
              </a:ext>
            </a:extLst>
          </p:cNvPr>
          <p:cNvSpPr>
            <a:spLocks noGrp="1"/>
          </p:cNvSpPr>
          <p:nvPr>
            <p:ph type="pic" sz="quarter" idx="13" hasCustomPrompt="1"/>
          </p:nvPr>
        </p:nvSpPr>
        <p:spPr>
          <a:xfrm>
            <a:off x="609601" y="1713653"/>
            <a:ext cx="5860862" cy="5144347"/>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12" name="Content Placeholder 7">
            <a:extLst>
              <a:ext uri="{FF2B5EF4-FFF2-40B4-BE49-F238E27FC236}">
                <a16:creationId xmlns:a16="http://schemas.microsoft.com/office/drawing/2014/main" id="{422BCA1B-3481-37CE-708A-4CA6ACFAF7DA}"/>
              </a:ext>
            </a:extLst>
          </p:cNvPr>
          <p:cNvSpPr>
            <a:spLocks noGrp="1"/>
          </p:cNvSpPr>
          <p:nvPr>
            <p:ph sz="quarter" idx="14"/>
          </p:nvPr>
        </p:nvSpPr>
        <p:spPr>
          <a:xfrm>
            <a:off x="7103255" y="1704847"/>
            <a:ext cx="4479145" cy="469234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8344504"/>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Picture 17">
    <p:bg>
      <p:bgRef idx="1001">
        <a:schemeClr val="bg1"/>
      </p:bgRef>
    </p:bg>
    <p:spTree>
      <p:nvGrpSpPr>
        <p:cNvPr id="1" name=""/>
        <p:cNvGrpSpPr/>
        <p:nvPr/>
      </p:nvGrpSpPr>
      <p:grpSpPr>
        <a:xfrm>
          <a:off x="0" y="0"/>
          <a:ext cx="0" cy="0"/>
          <a:chOff x="0" y="0"/>
          <a:chExt cx="0" cy="0"/>
        </a:xfrm>
      </p:grpSpPr>
      <p:sp>
        <p:nvSpPr>
          <p:cNvPr id="10" name="Picture Placeholder 10">
            <a:extLst>
              <a:ext uri="{FF2B5EF4-FFF2-40B4-BE49-F238E27FC236}">
                <a16:creationId xmlns:a16="http://schemas.microsoft.com/office/drawing/2014/main" id="{58A9F406-2B0C-9EC1-691A-81EC3B412DA5}"/>
              </a:ext>
            </a:extLst>
          </p:cNvPr>
          <p:cNvSpPr>
            <a:spLocks noGrp="1"/>
          </p:cNvSpPr>
          <p:nvPr>
            <p:ph type="pic" sz="quarter" idx="13" hasCustomPrompt="1"/>
          </p:nvPr>
        </p:nvSpPr>
        <p:spPr>
          <a:xfrm>
            <a:off x="609600" y="2173849"/>
            <a:ext cx="4675632" cy="4049141"/>
          </a:xfrm>
          <a:prstGeom prst="rect">
            <a:avLst/>
          </a:prstGeom>
          <a:blipFill dpi="0" rotWithShape="1">
            <a:blip r:embed="rId2">
              <a:alphaModFix amt="60000"/>
            </a:blip>
            <a:srcRect/>
            <a:stretch>
              <a:fillRect/>
            </a:stretch>
          </a:blipFill>
        </p:spPr>
        <p:txBody>
          <a:bodyPr/>
          <a:lstStyle>
            <a:lvl1pPr marL="0" indent="0">
              <a:buNone/>
              <a:defRPr/>
            </a:lvl1pPr>
          </a:lstStyle>
          <a:p>
            <a:r>
              <a:rPr lang="en-US" dirty="0"/>
              <a:t> </a:t>
            </a:r>
          </a:p>
        </p:txBody>
      </p:sp>
      <p:cxnSp>
        <p:nvCxnSpPr>
          <p:cNvPr id="4" name="Straight Connector 3">
            <a:extLst>
              <a:ext uri="{FF2B5EF4-FFF2-40B4-BE49-F238E27FC236}">
                <a16:creationId xmlns:a16="http://schemas.microsoft.com/office/drawing/2014/main" id="{DE681CC6-0816-FBB5-F117-CE232D15B0DE}"/>
              </a:ext>
            </a:extLst>
          </p:cNvPr>
          <p:cNvCxnSpPr>
            <a:cxnSpLocks/>
          </p:cNvCxnSpPr>
          <p:nvPr userDrawn="1"/>
        </p:nvCxnSpPr>
        <p:spPr>
          <a:xfrm>
            <a:off x="5454396" y="164150"/>
            <a:ext cx="67376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DE88D5F-773F-4748-992A-5C3C29E76AD7}" type="datetime1">
              <a:rPr lang="en-US" smtClean="0"/>
              <a:t>9/26/2025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664B8C12-E10A-C714-D6A0-BA32E2C72710}"/>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58B50728-3383-EC9A-417E-37D92F1A79C5}"/>
              </a:ext>
            </a:extLst>
          </p:cNvPr>
          <p:cNvSpPr>
            <a:spLocks noGrp="1"/>
          </p:cNvSpPr>
          <p:nvPr>
            <p:ph type="title"/>
          </p:nvPr>
        </p:nvSpPr>
        <p:spPr>
          <a:xfrm>
            <a:off x="612647" y="634999"/>
            <a:ext cx="4672584" cy="1269482"/>
          </a:xfrm>
        </p:spPr>
        <p:txBody>
          <a:bodyPr anchor="t">
            <a:noAutofit/>
          </a:bodyPr>
          <a:lstStyle>
            <a:lvl1pPr>
              <a:defRPr sz="3600"/>
            </a:lvl1pPr>
          </a:lstStyle>
          <a:p>
            <a:r>
              <a:rPr lang="en-US"/>
              <a:t>Click to edit Master title style</a:t>
            </a:r>
            <a:endParaRPr lang="en-US" dirty="0"/>
          </a:p>
        </p:txBody>
      </p:sp>
      <p:sp>
        <p:nvSpPr>
          <p:cNvPr id="12" name="Content Placeholder 7">
            <a:extLst>
              <a:ext uri="{FF2B5EF4-FFF2-40B4-BE49-F238E27FC236}">
                <a16:creationId xmlns:a16="http://schemas.microsoft.com/office/drawing/2014/main" id="{A934C409-3B5B-B521-A990-18EF2CF0BCFC}"/>
              </a:ext>
            </a:extLst>
          </p:cNvPr>
          <p:cNvSpPr>
            <a:spLocks noGrp="1"/>
          </p:cNvSpPr>
          <p:nvPr>
            <p:ph sz="quarter" idx="14"/>
          </p:nvPr>
        </p:nvSpPr>
        <p:spPr>
          <a:xfrm>
            <a:off x="5905562" y="634999"/>
            <a:ext cx="5676838" cy="558799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 name="Straight Connector 1">
            <a:extLst>
              <a:ext uri="{FF2B5EF4-FFF2-40B4-BE49-F238E27FC236}">
                <a16:creationId xmlns:a16="http://schemas.microsoft.com/office/drawing/2014/main" id="{CFBAC7DD-4013-C579-09D4-3564365AACA7}"/>
              </a:ext>
            </a:extLst>
          </p:cNvPr>
          <p:cNvCxnSpPr>
            <a:cxnSpLocks/>
          </p:cNvCxnSpPr>
          <p:nvPr userDrawn="1"/>
        </p:nvCxnSpPr>
        <p:spPr>
          <a:xfrm>
            <a:off x="5454396"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87369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Picture 18">
    <p:bg>
      <p:bgRef idx="1001">
        <a:schemeClr val="bg1"/>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681CC6-0816-FBB5-F117-CE232D15B0DE}"/>
              </a:ext>
            </a:extLst>
          </p:cNvPr>
          <p:cNvCxnSpPr>
            <a:cxnSpLocks/>
          </p:cNvCxnSpPr>
          <p:nvPr userDrawn="1"/>
        </p:nvCxnSpPr>
        <p:spPr>
          <a:xfrm>
            <a:off x="4501602" y="164150"/>
            <a:ext cx="76903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A3D1319-A3E8-35B5-18BF-A7DAE36BE7FC}"/>
              </a:ext>
            </a:extLst>
          </p:cNvPr>
          <p:cNvSpPr>
            <a:spLocks noGrp="1"/>
          </p:cNvSpPr>
          <p:nvPr>
            <p:ph type="title"/>
          </p:nvPr>
        </p:nvSpPr>
        <p:spPr>
          <a:xfrm>
            <a:off x="612647" y="634999"/>
            <a:ext cx="3696859" cy="1316347"/>
          </a:xfrm>
        </p:spPr>
        <p:txBody>
          <a:bodyPr anchor="t">
            <a:noAutofit/>
          </a:bodyPr>
          <a:lstStyle>
            <a:lvl1pPr>
              <a:defRPr sz="3600"/>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D982C3F-36DC-0440-A19E-AA83413F223D}" type="datetime1">
              <a:rPr lang="en-US" smtClean="0"/>
              <a:t>9/26/2025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664B8C12-E10A-C714-D6A0-BA32E2C72710}"/>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Picture Placeholder 10">
            <a:extLst>
              <a:ext uri="{FF2B5EF4-FFF2-40B4-BE49-F238E27FC236}">
                <a16:creationId xmlns:a16="http://schemas.microsoft.com/office/drawing/2014/main" id="{402FC37C-195C-E78C-A1E2-030CF77CBA2A}"/>
              </a:ext>
            </a:extLst>
          </p:cNvPr>
          <p:cNvSpPr>
            <a:spLocks noGrp="1"/>
          </p:cNvSpPr>
          <p:nvPr>
            <p:ph type="pic" sz="quarter" idx="13" hasCustomPrompt="1"/>
          </p:nvPr>
        </p:nvSpPr>
        <p:spPr>
          <a:xfrm>
            <a:off x="612646" y="2295145"/>
            <a:ext cx="3696856" cy="3927488"/>
          </a:xfrm>
          <a:prstGeom prst="rect">
            <a:avLst/>
          </a:prstGeo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11" name="Content Placeholder 7">
            <a:extLst>
              <a:ext uri="{FF2B5EF4-FFF2-40B4-BE49-F238E27FC236}">
                <a16:creationId xmlns:a16="http://schemas.microsoft.com/office/drawing/2014/main" id="{2959E347-BAB4-7F1F-65EB-C586FE97DE1E}"/>
              </a:ext>
            </a:extLst>
          </p:cNvPr>
          <p:cNvSpPr>
            <a:spLocks noGrp="1"/>
          </p:cNvSpPr>
          <p:nvPr>
            <p:ph sz="quarter" idx="14"/>
          </p:nvPr>
        </p:nvSpPr>
        <p:spPr>
          <a:xfrm>
            <a:off x="4933150" y="647724"/>
            <a:ext cx="6644488" cy="55625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0C63D850-B761-4DEA-5C9B-DE6AC0E856D9}"/>
              </a:ext>
            </a:extLst>
          </p:cNvPr>
          <p:cNvCxnSpPr>
            <a:cxnSpLocks/>
          </p:cNvCxnSpPr>
          <p:nvPr userDrawn="1"/>
        </p:nvCxnSpPr>
        <p:spPr>
          <a:xfrm>
            <a:off x="45016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55500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208" y="634999"/>
            <a:ext cx="6159851" cy="5844227"/>
          </a:xfrm>
        </p:spPr>
        <p:txBody>
          <a:bodyPr anchor="b">
            <a:normAutofit/>
          </a:bodyPr>
          <a:lstStyle>
            <a:lvl1pPr>
              <a:defRPr sz="6000" b="0" i="0">
                <a:latin typeface="+mj-lt"/>
                <a:ea typeface="Dotum" panose="020B0600000101010101" pitchFamily="34" charset="-127"/>
                <a:cs typeface="Noto Sans Kannada Thin" panose="020B0202040504020204" pitchFamily="34" charset="0"/>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065403" y="-1"/>
            <a:ext cx="5131677" cy="6222999"/>
          </a:xfrm>
          <a:prstGeom prst="rect">
            <a:avLst/>
          </a:prstGeom>
          <a:blipFill dpi="0" rotWithShape="1">
            <a:blip r:embed="rId2">
              <a:alphaModFix amt="60000"/>
            </a:blip>
            <a:srcRect/>
            <a:stretch>
              <a:fillRect l="-686" t="2" b="-4120"/>
            </a:stretch>
          </a:blipFill>
        </p:spPr>
        <p:txBody>
          <a:bodyPr/>
          <a:lstStyle>
            <a:lvl1pPr marL="0" indent="0">
              <a:buNone/>
              <a:defRPr/>
            </a:lvl1pPr>
          </a:lstStyle>
          <a:p>
            <a:r>
              <a:rPr lang="en-US" dirty="0"/>
              <a:t> </a:t>
            </a:r>
          </a:p>
        </p:txBody>
      </p:sp>
      <p:cxnSp>
        <p:nvCxnSpPr>
          <p:cNvPr id="4" name="Straight Connector 3">
            <a:extLst>
              <a:ext uri="{FF2B5EF4-FFF2-40B4-BE49-F238E27FC236}">
                <a16:creationId xmlns:a16="http://schemas.microsoft.com/office/drawing/2014/main" id="{28FA8915-517E-32B2-6836-7A69DEF7C849}"/>
              </a:ext>
            </a:extLst>
          </p:cNvPr>
          <p:cNvCxnSpPr>
            <a:cxnSpLocks/>
          </p:cNvCxnSpPr>
          <p:nvPr userDrawn="1"/>
        </p:nvCxnSpPr>
        <p:spPr>
          <a:xfrm>
            <a:off x="706032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76B2467-9468-3DE8-CA1C-7B68F7ED9A67}"/>
              </a:ext>
            </a:extLst>
          </p:cNvPr>
          <p:cNvCxnSpPr>
            <a:cxnSpLocks/>
          </p:cNvCxnSpPr>
          <p:nvPr userDrawn="1"/>
        </p:nvCxnSpPr>
        <p:spPr>
          <a:xfrm>
            <a:off x="0" y="164150"/>
            <a:ext cx="70603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177414" y="6375748"/>
            <a:ext cx="4847572" cy="363255"/>
          </a:xfrm>
          <a:prstGeom prst="rect">
            <a:avLst/>
          </a:prstGeom>
        </p:spPr>
        <p:txBody>
          <a:bodyPr anchor="ctr">
            <a:normAutofit/>
          </a:bodyPr>
          <a:lstStyle>
            <a:lvl1pPr marL="0" indent="0">
              <a:buNone/>
              <a:defRPr sz="1400" b="0" i="0">
                <a:latin typeface="+mj-lt"/>
              </a:defRPr>
            </a:lvl1pPr>
            <a:lvl2pPr>
              <a:defRPr sz="1600" b="0" i="0">
                <a:latin typeface="Univers Light" panose="020B0403020202020204" pitchFamily="34" charset="0"/>
              </a:defRPr>
            </a:lvl2pPr>
            <a:lvl3pPr>
              <a:defRPr sz="1600" b="0" i="0">
                <a:latin typeface="Univers Light" panose="020B0403020202020204" pitchFamily="34" charset="0"/>
              </a:defRPr>
            </a:lvl3pPr>
            <a:lvl4pPr>
              <a:defRPr sz="1600" b="0" i="0">
                <a:latin typeface="Univers Light" panose="020B0403020202020204" pitchFamily="34" charset="0"/>
              </a:defRPr>
            </a:lvl4pPr>
            <a:lvl5pPr>
              <a:defRPr sz="1600" b="0" i="0">
                <a:latin typeface="Univers Light" panose="020B04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1283305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umber Large">
    <p:bg>
      <p:bgPr>
        <a:solidFill>
          <a:schemeClr val="bg2">
            <a:lumMod val="90000"/>
          </a:schemeClr>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113C676-72E3-B810-A6B9-DCE36B8778AC}"/>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5C83582-5E0E-E3D3-3C94-4ACFD9A1C718}"/>
              </a:ext>
            </a:extLst>
          </p:cNvPr>
          <p:cNvSpPr>
            <a:spLocks noGrp="1"/>
          </p:cNvSpPr>
          <p:nvPr>
            <p:ph type="title"/>
          </p:nvPr>
        </p:nvSpPr>
        <p:spPr>
          <a:xfrm>
            <a:off x="634030" y="5109709"/>
            <a:ext cx="10369296" cy="1207008"/>
          </a:xfrm>
        </p:spPr>
        <p:txBody>
          <a:bodyPr>
            <a:normAutofit/>
          </a:bodyPr>
          <a:lstStyle>
            <a:lvl1pPr>
              <a:defRPr sz="2400" cap="none" baseline="0"/>
            </a:lvl1pPr>
          </a:lstStyle>
          <a:p>
            <a:r>
              <a:rPr lang="en-US" dirty="0"/>
              <a:t>Click to edit Master title style</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DF18D256-8D94-AD48-AC70-FA7FB4656784}" type="datetime1">
              <a:rPr lang="en-US" smtClean="0"/>
              <a:t>9/26/2025</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9" name="Straight Connector 8">
            <a:extLst>
              <a:ext uri="{FF2B5EF4-FFF2-40B4-BE49-F238E27FC236}">
                <a16:creationId xmlns:a16="http://schemas.microsoft.com/office/drawing/2014/main" id="{B088E26B-9247-68F3-E9B8-157E22E97147}"/>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EADDD523-89BD-4FD5-9443-E7DD58338829}"/>
              </a:ext>
            </a:extLst>
          </p:cNvPr>
          <p:cNvSpPr>
            <a:spLocks noGrp="1"/>
          </p:cNvSpPr>
          <p:nvPr>
            <p:ph sz="quarter" idx="14" hasCustomPrompt="1"/>
          </p:nvPr>
        </p:nvSpPr>
        <p:spPr>
          <a:xfrm>
            <a:off x="634030" y="1374953"/>
            <a:ext cx="11128248" cy="3447288"/>
          </a:xfrm>
        </p:spPr>
        <p:txBody>
          <a:bodyPr>
            <a:noAutofit/>
          </a:bodyPr>
          <a:lstStyle>
            <a:lvl1pPr marL="0" indent="0">
              <a:lnSpc>
                <a:spcPct val="90000"/>
              </a:lnSpc>
              <a:buNone/>
              <a:defRPr sz="30000"/>
            </a:lvl1pPr>
          </a:lstStyle>
          <a:p>
            <a:pPr lvl="0"/>
            <a:r>
              <a:rPr lang="en-US" dirty="0"/>
              <a:t>##%</a:t>
            </a:r>
          </a:p>
        </p:txBody>
      </p:sp>
    </p:spTree>
    <p:extLst>
      <p:ext uri="{BB962C8B-B14F-4D97-AF65-F5344CB8AC3E}">
        <p14:creationId xmlns:p14="http://schemas.microsoft.com/office/powerpoint/2010/main" val="32375835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umber Large 2">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AF240C4-9480-994E-0BD5-BF7BE95F9F7B}"/>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B4A34DBE-5B8B-D933-E010-32D592317E81}"/>
              </a:ext>
            </a:extLst>
          </p:cNvPr>
          <p:cNvSpPr>
            <a:spLocks noGrp="1"/>
          </p:cNvSpPr>
          <p:nvPr>
            <p:ph type="title"/>
          </p:nvPr>
        </p:nvSpPr>
        <p:spPr>
          <a:xfrm>
            <a:off x="634030" y="5380383"/>
            <a:ext cx="6773934" cy="936333"/>
          </a:xfrm>
        </p:spPr>
        <p:txBody>
          <a:bodyPr anchor="b">
            <a:normAutofit/>
          </a:bodyPr>
          <a:lstStyle>
            <a:lvl1pPr>
              <a:defRPr sz="2400" cap="none" baseline="0"/>
            </a:lvl1pPr>
          </a:lstStyle>
          <a:p>
            <a:r>
              <a:rPr lang="en-US" dirty="0"/>
              <a:t>Click to edit Master title style</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CBC99D08-11FA-9A4F-8AE4-C4979B640AA7}" type="datetime1">
              <a:rPr lang="en-US" smtClean="0"/>
              <a:t>9/26/2025</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6" name="Straight Connector 5">
            <a:extLst>
              <a:ext uri="{FF2B5EF4-FFF2-40B4-BE49-F238E27FC236}">
                <a16:creationId xmlns:a16="http://schemas.microsoft.com/office/drawing/2014/main" id="{63547AA0-CA68-609A-06D4-5F771838B5D3}"/>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A2C14DB2-31D1-2A77-5862-79EC80A884B1}"/>
              </a:ext>
            </a:extLst>
          </p:cNvPr>
          <p:cNvSpPr>
            <a:spLocks noGrp="1"/>
          </p:cNvSpPr>
          <p:nvPr>
            <p:ph sz="quarter" idx="14" hasCustomPrompt="1"/>
          </p:nvPr>
        </p:nvSpPr>
        <p:spPr>
          <a:xfrm>
            <a:off x="634030" y="1374952"/>
            <a:ext cx="10367347" cy="3833147"/>
          </a:xfrm>
        </p:spPr>
        <p:txBody>
          <a:bodyPr>
            <a:noAutofit/>
          </a:bodyPr>
          <a:lstStyle>
            <a:lvl1pPr marL="0" indent="0">
              <a:lnSpc>
                <a:spcPct val="90000"/>
              </a:lnSpc>
              <a:buNone/>
              <a:defRPr sz="30000"/>
            </a:lvl1pPr>
          </a:lstStyle>
          <a:p>
            <a:pPr lvl="0"/>
            <a:r>
              <a:rPr lang="en-US" dirty="0"/>
              <a:t>##%</a:t>
            </a:r>
          </a:p>
        </p:txBody>
      </p:sp>
    </p:spTree>
    <p:extLst>
      <p:ext uri="{BB962C8B-B14F-4D97-AF65-F5344CB8AC3E}">
        <p14:creationId xmlns:p14="http://schemas.microsoft.com/office/powerpoint/2010/main" val="36790035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umber Large 3">
    <p:bg>
      <p:bgPr>
        <a:solidFill>
          <a:schemeClr val="bg2"/>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B8C624E-4F6C-E890-10DF-FE279DA2597D}"/>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60774BD-35B4-BDFD-98B2-123D58FC6550}"/>
              </a:ext>
            </a:extLst>
          </p:cNvPr>
          <p:cNvSpPr>
            <a:spLocks noGrp="1"/>
          </p:cNvSpPr>
          <p:nvPr>
            <p:ph type="title"/>
          </p:nvPr>
        </p:nvSpPr>
        <p:spPr>
          <a:xfrm>
            <a:off x="634030" y="5109709"/>
            <a:ext cx="10367340" cy="1207008"/>
          </a:xfrm>
        </p:spPr>
        <p:txBody>
          <a:bodyPr>
            <a:normAutofit/>
          </a:bodyPr>
          <a:lstStyle>
            <a:lvl1pPr>
              <a:defRPr sz="2400" cap="none" baseline="0"/>
            </a:lvl1pPr>
          </a:lstStyle>
          <a:p>
            <a:r>
              <a:rPr lang="en-US"/>
              <a:t>Click to edit Master title style</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A8AE8B27-11F7-194F-8BAB-D7C03BEEA90A}" type="datetime1">
              <a:rPr lang="en-US" smtClean="0"/>
              <a:t>9/26/2025</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9" name="Straight Connector 8">
            <a:extLst>
              <a:ext uri="{FF2B5EF4-FFF2-40B4-BE49-F238E27FC236}">
                <a16:creationId xmlns:a16="http://schemas.microsoft.com/office/drawing/2014/main" id="{5FD9BA66-49B9-422C-E28F-BA9E9DB64697}"/>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11">
            <a:extLst>
              <a:ext uri="{FF2B5EF4-FFF2-40B4-BE49-F238E27FC236}">
                <a16:creationId xmlns:a16="http://schemas.microsoft.com/office/drawing/2014/main" id="{856E9D3E-CEAC-9B88-5B32-F19B49057302}"/>
              </a:ext>
            </a:extLst>
          </p:cNvPr>
          <p:cNvSpPr>
            <a:spLocks noGrp="1"/>
          </p:cNvSpPr>
          <p:nvPr>
            <p:ph sz="quarter" idx="14" hasCustomPrompt="1"/>
          </p:nvPr>
        </p:nvSpPr>
        <p:spPr>
          <a:xfrm>
            <a:off x="634030" y="1340489"/>
            <a:ext cx="10369296" cy="3392424"/>
          </a:xfrm>
        </p:spPr>
        <p:txBody>
          <a:bodyPr>
            <a:noAutofit/>
          </a:bodyPr>
          <a:lstStyle>
            <a:lvl1pPr marL="0" indent="0">
              <a:lnSpc>
                <a:spcPct val="90000"/>
              </a:lnSpc>
              <a:buNone/>
              <a:defRPr sz="30000"/>
            </a:lvl1pPr>
          </a:lstStyle>
          <a:p>
            <a:pPr lvl="0"/>
            <a:r>
              <a:rPr lang="en-US" dirty="0"/>
              <a:t>##%</a:t>
            </a:r>
          </a:p>
        </p:txBody>
      </p:sp>
    </p:spTree>
    <p:extLst>
      <p:ext uri="{BB962C8B-B14F-4D97-AF65-F5344CB8AC3E}">
        <p14:creationId xmlns:p14="http://schemas.microsoft.com/office/powerpoint/2010/main" val="2911874532"/>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p:bg>
      <p:bgPr>
        <a:solidFill>
          <a:schemeClr val="bg2"/>
        </a:solidFill>
        <a:effectLst/>
      </p:bgPr>
    </p:bg>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0D627006-2F17-8195-85F1-6A04C935CD0A}"/>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09600" y="-1186864"/>
            <a:ext cx="10652760" cy="1050725"/>
          </a:xfrm>
        </p:spPr>
        <p:txBody>
          <a:bodyPr/>
          <a:lstStyle>
            <a:lvl1pPr>
              <a:defRPr cap="none" baseline="0"/>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9D6C909-3D7F-834E-BB68-316E18E888F7}" type="datetime1">
              <a:rPr lang="en-US" smtClean="0"/>
              <a:t>9/26/2025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C6DC5F9A-93BE-3155-B9FF-4F2B904E7EDC}"/>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6">
            <a:extLst>
              <a:ext uri="{FF2B5EF4-FFF2-40B4-BE49-F238E27FC236}">
                <a16:creationId xmlns:a16="http://schemas.microsoft.com/office/drawing/2014/main" id="{EB9CB9C1-FB48-2C3D-F797-DF062B37A94B}"/>
              </a:ext>
            </a:extLst>
          </p:cNvPr>
          <p:cNvSpPr>
            <a:spLocks noGrp="1"/>
          </p:cNvSpPr>
          <p:nvPr>
            <p:ph sz="quarter" idx="13" hasCustomPrompt="1"/>
          </p:nvPr>
        </p:nvSpPr>
        <p:spPr>
          <a:xfrm>
            <a:off x="609600" y="634999"/>
            <a:ext cx="10972800" cy="5669280"/>
          </a:xfrm>
          <a:prstGeom prst="rect">
            <a:avLst/>
          </a:prstGeom>
        </p:spPr>
        <p:txBody>
          <a:bodyPr anchor="t">
            <a:normAutofit/>
          </a:bodyPr>
          <a:lstStyle>
            <a:lvl1pPr marL="0" indent="0">
              <a:lnSpc>
                <a:spcPct val="90000"/>
              </a:lnSpc>
              <a:buNone/>
              <a:defRPr sz="6000" b="0" cap="all" baseline="0"/>
            </a:lvl1pPr>
            <a:lvl2pPr marL="228600" indent="0">
              <a:lnSpc>
                <a:spcPct val="90000"/>
              </a:lnSpc>
              <a:buNone/>
              <a:defRPr sz="6000" b="0" cap="all" baseline="0"/>
            </a:lvl2pPr>
            <a:lvl3pPr marL="457200" indent="0">
              <a:lnSpc>
                <a:spcPct val="90000"/>
              </a:lnSpc>
              <a:buNone/>
              <a:defRPr sz="6000" b="0" cap="all" baseline="0"/>
            </a:lvl3pPr>
            <a:lvl4pPr marL="685800" indent="0">
              <a:lnSpc>
                <a:spcPct val="90000"/>
              </a:lnSpc>
              <a:buNone/>
              <a:defRPr sz="6000" b="0" cap="all" baseline="0"/>
            </a:lvl4pPr>
            <a:lvl5pPr marL="914400" indent="0">
              <a:lnSpc>
                <a:spcPct val="90000"/>
              </a:lnSpc>
              <a:buNone/>
              <a:defRPr sz="6000" b="0" cap="all" baseline="0"/>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7283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Picture 3">
    <p:bg>
      <p:bgPr>
        <a:solidFill>
          <a:schemeClr val="bg2"/>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2615D95-4353-B9DA-619F-62F51763C54C}"/>
              </a:ext>
            </a:extLst>
          </p:cNvPr>
          <p:cNvCxnSpPr>
            <a:cxnSpLocks/>
          </p:cNvCxnSpPr>
          <p:nvPr/>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48AEEAA7-1FB1-66FD-6698-0A692D3A2B96}"/>
              </a:ext>
            </a:extLst>
          </p:cNvPr>
          <p:cNvSpPr>
            <a:spLocks noGrp="1"/>
          </p:cNvSpPr>
          <p:nvPr>
            <p:ph type="title"/>
          </p:nvPr>
        </p:nvSpPr>
        <p:spPr>
          <a:xfrm>
            <a:off x="598327" y="5096040"/>
            <a:ext cx="10963656" cy="755659"/>
          </a:xfrm>
        </p:spPr>
        <p:txBody>
          <a:bodyPr anchor="b"/>
          <a:lstStyle/>
          <a:p>
            <a:r>
              <a:rPr lang="en-US"/>
              <a:t>Click to edit Master title style</a:t>
            </a:r>
          </a:p>
        </p:txBody>
      </p:sp>
      <p:sp>
        <p:nvSpPr>
          <p:cNvPr id="12" name="Subtitle 2">
            <a:extLst>
              <a:ext uri="{FF2B5EF4-FFF2-40B4-BE49-F238E27FC236}">
                <a16:creationId xmlns:a16="http://schemas.microsoft.com/office/drawing/2014/main" id="{F12A78E0-F03D-DA65-CE03-3BF1B174A306}"/>
              </a:ext>
            </a:extLst>
          </p:cNvPr>
          <p:cNvSpPr>
            <a:spLocks noGrp="1"/>
          </p:cNvSpPr>
          <p:nvPr>
            <p:ph type="subTitle" idx="1"/>
          </p:nvPr>
        </p:nvSpPr>
        <p:spPr>
          <a:xfrm>
            <a:off x="598328" y="5971305"/>
            <a:ext cx="10963656" cy="521208"/>
          </a:xfrm>
          <a:prstGeom prst="rect">
            <a:avLst/>
          </a:prstGeom>
        </p:spPr>
        <p:txBody>
          <a:bodyPr vert="horz" lIns="91440" tIns="45720" rIns="91440" bIns="45720" rtlCol="0" anchor="t">
            <a:normAutofit/>
          </a:bodyPr>
          <a:lstStyle>
            <a:lvl1pPr marL="0" indent="0">
              <a:buNone/>
              <a:defRPr lang="en-US" sz="1400" dirty="0"/>
            </a:lvl1pPr>
          </a:lstStyle>
          <a:p>
            <a:pPr lvl="0"/>
            <a:r>
              <a:rPr lang="en-US"/>
              <a:t>Click to edit Master subtitle style</a:t>
            </a:r>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58943BE1-14A2-AD48-96B1-88BA0DE8B86C}" type="datetime1">
              <a:rPr lang="en-US" smtClean="0"/>
              <a:t>9/26/2025</a:t>
            </a:fld>
            <a:endParaRPr lang="en-US" dirty="0"/>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598327" y="0"/>
            <a:ext cx="11593671" cy="4723939"/>
          </a:xfrm>
          <a:prstGeom prst="rect">
            <a:avLst/>
          </a:prstGeom>
          <a:blipFill dpi="0" rotWithShape="1">
            <a:blip r:embed="rId2">
              <a:alphaModFix amt="60000"/>
            </a:blip>
            <a:srcRect/>
            <a:stretch>
              <a:fillRect/>
            </a:stretch>
          </a:blipFill>
        </p:spPr>
        <p:txBody>
          <a:bodyPr/>
          <a:lstStyle>
            <a:lvl1pPr marL="0" indent="0">
              <a:buNone/>
              <a:defRPr/>
            </a:lvl1pPr>
          </a:lstStyle>
          <a:p>
            <a:r>
              <a:rPr lang="en-US" b="1" dirty="0">
                <a:effectLst/>
              </a:rPr>
              <a:t> </a:t>
            </a:r>
            <a:endParaRPr lang="en-US" dirty="0"/>
          </a:p>
        </p:txBody>
      </p:sp>
    </p:spTree>
    <p:extLst>
      <p:ext uri="{BB962C8B-B14F-4D97-AF65-F5344CB8AC3E}">
        <p14:creationId xmlns:p14="http://schemas.microsoft.com/office/powerpoint/2010/main" val="247721462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atement 3">
    <p:bg>
      <p:bgPr>
        <a:solidFill>
          <a:schemeClr val="bg2">
            <a:lumMod val="90000"/>
          </a:schemeClr>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F5B07A5-D0B6-BEDF-13F7-7E32618B6773}"/>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815201"/>
          </a:xfrm>
        </p:spPr>
        <p:txBody>
          <a:bodyPr/>
          <a:lstStyle>
            <a:lvl1pPr>
              <a:defRPr cap="none" baseline="0"/>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6A6BAF69-D870-EE43-874B-AC932294DF22}" type="datetime1">
              <a:rPr lang="en-US" smtClean="0"/>
              <a:t>9/26/2025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3E71C1F5-4C28-1974-E5FE-84A75C2718B0}"/>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6">
            <a:extLst>
              <a:ext uri="{FF2B5EF4-FFF2-40B4-BE49-F238E27FC236}">
                <a16:creationId xmlns:a16="http://schemas.microsoft.com/office/drawing/2014/main" id="{FC1D2216-37D0-19A5-7EA9-4FE22F1CDD08}"/>
              </a:ext>
            </a:extLst>
          </p:cNvPr>
          <p:cNvSpPr>
            <a:spLocks noGrp="1"/>
          </p:cNvSpPr>
          <p:nvPr>
            <p:ph sz="quarter" idx="13" hasCustomPrompt="1"/>
          </p:nvPr>
        </p:nvSpPr>
        <p:spPr>
          <a:xfrm>
            <a:off x="612648" y="652005"/>
            <a:ext cx="10972800" cy="5553985"/>
          </a:xfrm>
          <a:prstGeom prst="rect">
            <a:avLst/>
          </a:prstGeom>
        </p:spPr>
        <p:txBody>
          <a:bodyPr anchor="b">
            <a:normAutofit/>
          </a:bodyPr>
          <a:lstStyle>
            <a:lvl1pPr marL="0" indent="0">
              <a:lnSpc>
                <a:spcPct val="90000"/>
              </a:lnSpc>
              <a:buNone/>
              <a:defRPr sz="6000" b="0" cap="all" baseline="0"/>
            </a:lvl1pPr>
            <a:lvl2pPr marL="228600" indent="0">
              <a:lnSpc>
                <a:spcPct val="90000"/>
              </a:lnSpc>
              <a:buNone/>
              <a:defRPr sz="6000" b="0" cap="all" baseline="0"/>
            </a:lvl2pPr>
            <a:lvl3pPr marL="457200" indent="0">
              <a:lnSpc>
                <a:spcPct val="90000"/>
              </a:lnSpc>
              <a:buNone/>
              <a:defRPr sz="6000" b="0" cap="all" baseline="0"/>
            </a:lvl3pPr>
            <a:lvl4pPr marL="685800" indent="0">
              <a:lnSpc>
                <a:spcPct val="90000"/>
              </a:lnSpc>
              <a:buNone/>
              <a:defRPr sz="6000" b="0" cap="all" baseline="0"/>
            </a:lvl4pPr>
            <a:lvl5pPr marL="914400" indent="0">
              <a:lnSpc>
                <a:spcPct val="90000"/>
              </a:lnSpc>
              <a:buNone/>
              <a:defRPr sz="6000" b="0" cap="all" baseline="0"/>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30853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tement 4">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F5B07A5-D0B6-BEDF-13F7-7E32618B6773}"/>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815201"/>
          </a:xfrm>
        </p:spPr>
        <p:txBody>
          <a:bodyPr/>
          <a:lstStyle>
            <a:lvl1pPr>
              <a:defRPr cap="none" baseline="0"/>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8F7E9A70-5D05-F64F-A304-DFD75CCDEE2E}" type="datetime1">
              <a:rPr lang="en-US" smtClean="0"/>
              <a:t>9/26/2025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3E71C1F5-4C28-1974-E5FE-84A75C2718B0}"/>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6">
            <a:extLst>
              <a:ext uri="{FF2B5EF4-FFF2-40B4-BE49-F238E27FC236}">
                <a16:creationId xmlns:a16="http://schemas.microsoft.com/office/drawing/2014/main" id="{FC1D2216-37D0-19A5-7EA9-4FE22F1CDD08}"/>
              </a:ext>
            </a:extLst>
          </p:cNvPr>
          <p:cNvSpPr>
            <a:spLocks noGrp="1"/>
          </p:cNvSpPr>
          <p:nvPr>
            <p:ph sz="quarter" idx="13" hasCustomPrompt="1"/>
          </p:nvPr>
        </p:nvSpPr>
        <p:spPr>
          <a:xfrm>
            <a:off x="612648" y="652007"/>
            <a:ext cx="10972800" cy="5553985"/>
          </a:xfrm>
          <a:prstGeom prst="rect">
            <a:avLst/>
          </a:prstGeom>
        </p:spPr>
        <p:txBody>
          <a:bodyPr anchor="b">
            <a:normAutofit/>
          </a:bodyPr>
          <a:lstStyle>
            <a:lvl1pPr marL="0" indent="0">
              <a:lnSpc>
                <a:spcPct val="90000"/>
              </a:lnSpc>
              <a:buNone/>
              <a:defRPr sz="6000" b="0" cap="all" baseline="0">
                <a:solidFill>
                  <a:schemeClr val="accent1">
                    <a:lumMod val="25000"/>
                  </a:schemeClr>
                </a:solidFill>
              </a:defRPr>
            </a:lvl1pPr>
            <a:lvl2pPr marL="228600" indent="0">
              <a:lnSpc>
                <a:spcPct val="90000"/>
              </a:lnSpc>
              <a:buNone/>
              <a:defRPr sz="6000" b="0" cap="all" baseline="0">
                <a:solidFill>
                  <a:schemeClr val="accent1">
                    <a:lumMod val="25000"/>
                  </a:schemeClr>
                </a:solidFill>
              </a:defRPr>
            </a:lvl2pPr>
            <a:lvl3pPr marL="457200" indent="0">
              <a:lnSpc>
                <a:spcPct val="90000"/>
              </a:lnSpc>
              <a:buNone/>
              <a:defRPr sz="6000" b="0" cap="all" baseline="0">
                <a:solidFill>
                  <a:schemeClr val="accent1">
                    <a:lumMod val="25000"/>
                  </a:schemeClr>
                </a:solidFill>
              </a:defRPr>
            </a:lvl3pPr>
            <a:lvl4pPr marL="685800" indent="0">
              <a:lnSpc>
                <a:spcPct val="90000"/>
              </a:lnSpc>
              <a:buNone/>
              <a:defRPr sz="6000" b="0" cap="all" baseline="0">
                <a:solidFill>
                  <a:schemeClr val="accent1">
                    <a:lumMod val="25000"/>
                  </a:schemeClr>
                </a:solidFill>
              </a:defRPr>
            </a:lvl4pPr>
            <a:lvl5pPr marL="914400" indent="0">
              <a:lnSpc>
                <a:spcPct val="90000"/>
              </a:lnSpc>
              <a:buNone/>
              <a:defRPr sz="6000" b="0" cap="all" baseline="0">
                <a:solidFill>
                  <a:schemeClr val="accent1">
                    <a:lumMod val="25000"/>
                  </a:schemeClr>
                </a:solidFill>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95944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ement 5">
    <p:bg>
      <p:bgPr>
        <a:solidFill>
          <a:schemeClr val="tx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F5B07A5-D0B6-BEDF-13F7-7E32618B6773}"/>
              </a:ext>
            </a:extLst>
          </p:cNvPr>
          <p:cNvCxnSpPr/>
          <p:nvPr userDrawn="1"/>
        </p:nvCxnSpPr>
        <p:spPr>
          <a:xfrm>
            <a:off x="429209" y="164150"/>
            <a:ext cx="117627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815201"/>
          </a:xfrm>
        </p:spPr>
        <p:txBody>
          <a:bodyPr/>
          <a:lstStyle>
            <a:lvl1pPr>
              <a:defRPr cap="none" baseline="0"/>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bg1"/>
                </a:solidFill>
              </a:defRPr>
            </a:lvl1pPr>
          </a:lstStyle>
          <a:p>
            <a:fld id="{D151979D-E75F-A743-8C5B-88CDEDEC73D6}" type="datetime1">
              <a:rPr lang="en-US" smtClean="0"/>
              <a:t>9/26/2025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3E71C1F5-4C28-1974-E5FE-84A75C2718B0}"/>
              </a:ext>
            </a:extLst>
          </p:cNvPr>
          <p:cNvCxnSpPr>
            <a:cxnSpLocks/>
          </p:cNvCxnSpPr>
          <p:nvPr userDrawn="1"/>
        </p:nvCxnSpPr>
        <p:spPr>
          <a:xfrm>
            <a:off x="429793"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Content Placeholder 6">
            <a:extLst>
              <a:ext uri="{FF2B5EF4-FFF2-40B4-BE49-F238E27FC236}">
                <a16:creationId xmlns:a16="http://schemas.microsoft.com/office/drawing/2014/main" id="{FC1D2216-37D0-19A5-7EA9-4FE22F1CDD08}"/>
              </a:ext>
            </a:extLst>
          </p:cNvPr>
          <p:cNvSpPr>
            <a:spLocks noGrp="1"/>
          </p:cNvSpPr>
          <p:nvPr>
            <p:ph sz="quarter" idx="13" hasCustomPrompt="1"/>
          </p:nvPr>
        </p:nvSpPr>
        <p:spPr>
          <a:xfrm>
            <a:off x="612648" y="669011"/>
            <a:ext cx="10972800" cy="5553985"/>
          </a:xfrm>
          <a:prstGeom prst="rect">
            <a:avLst/>
          </a:prstGeom>
        </p:spPr>
        <p:txBody>
          <a:bodyPr anchor="b">
            <a:normAutofit/>
          </a:bodyPr>
          <a:lstStyle>
            <a:lvl1pPr marL="0" indent="0">
              <a:lnSpc>
                <a:spcPct val="90000"/>
              </a:lnSpc>
              <a:buNone/>
              <a:defRPr sz="6000" b="1" cap="all" baseline="0">
                <a:solidFill>
                  <a:schemeClr val="bg1"/>
                </a:solidFill>
              </a:defRPr>
            </a:lvl1pPr>
            <a:lvl2pPr marL="228600" indent="0">
              <a:lnSpc>
                <a:spcPct val="90000"/>
              </a:lnSpc>
              <a:buNone/>
              <a:defRPr sz="6000" b="1" cap="all" baseline="0">
                <a:solidFill>
                  <a:schemeClr val="bg1"/>
                </a:solidFill>
              </a:defRPr>
            </a:lvl2pPr>
            <a:lvl3pPr marL="457200" indent="0">
              <a:lnSpc>
                <a:spcPct val="90000"/>
              </a:lnSpc>
              <a:buNone/>
              <a:defRPr sz="6000" b="1" cap="all" baseline="0">
                <a:solidFill>
                  <a:schemeClr val="bg1"/>
                </a:solidFill>
              </a:defRPr>
            </a:lvl3pPr>
            <a:lvl4pPr marL="685800" indent="0">
              <a:lnSpc>
                <a:spcPct val="90000"/>
              </a:lnSpc>
              <a:buNone/>
              <a:defRPr sz="6000" b="1" cap="all" baseline="0">
                <a:solidFill>
                  <a:schemeClr val="bg1"/>
                </a:solidFill>
              </a:defRPr>
            </a:lvl4pPr>
            <a:lvl5pPr marL="914400" indent="0">
              <a:lnSpc>
                <a:spcPct val="90000"/>
              </a:lnSpc>
              <a:buNone/>
              <a:defRPr sz="6000" b="1" cap="all" baseline="0">
                <a:solidFill>
                  <a:schemeClr val="bg1"/>
                </a:solidFill>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3784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C518A1F-ACCA-80D1-B725-434280AEC752}"/>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3A49BD5-2A20-6D4F-BDE5-9C60FF133D72}"/>
              </a:ext>
            </a:extLst>
          </p:cNvPr>
          <p:cNvSpPr>
            <a:spLocks noGrp="1"/>
          </p:cNvSpPr>
          <p:nvPr>
            <p:ph type="title" hasCustomPrompt="1"/>
          </p:nvPr>
        </p:nvSpPr>
        <p:spPr>
          <a:xfrm>
            <a:off x="628953" y="5578741"/>
            <a:ext cx="10069527" cy="640080"/>
          </a:xfrm>
        </p:spPr>
        <p:txBody>
          <a:bodyPr anchor="b">
            <a:normAutofit/>
          </a:bodyPr>
          <a:lstStyle>
            <a:lvl1pPr>
              <a:lnSpc>
                <a:spcPct val="120000"/>
              </a:lnSpc>
              <a:defRPr sz="1600" cap="none" spc="0">
                <a:solidFill>
                  <a:schemeClr val="tx1"/>
                </a:solidFill>
                <a:latin typeface="+mn-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BC72B243-4245-AC4F-8428-841FDABED002}" type="datetime1">
              <a:rPr lang="en-US" smtClean="0"/>
              <a:t>9/26/2025</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6" name="Straight Connector 5">
            <a:extLst>
              <a:ext uri="{FF2B5EF4-FFF2-40B4-BE49-F238E27FC236}">
                <a16:creationId xmlns:a16="http://schemas.microsoft.com/office/drawing/2014/main" id="{1EDBAF72-4C6A-14D9-5801-64F0FA350F7C}"/>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6">
            <a:extLst>
              <a:ext uri="{FF2B5EF4-FFF2-40B4-BE49-F238E27FC236}">
                <a16:creationId xmlns:a16="http://schemas.microsoft.com/office/drawing/2014/main" id="{6CA0554C-4FF8-F224-177F-D44E2EA0BFBB}"/>
              </a:ext>
            </a:extLst>
          </p:cNvPr>
          <p:cNvSpPr>
            <a:spLocks noGrp="1"/>
          </p:cNvSpPr>
          <p:nvPr>
            <p:ph sz="quarter" idx="13" hasCustomPrompt="1"/>
          </p:nvPr>
        </p:nvSpPr>
        <p:spPr>
          <a:xfrm>
            <a:off x="628953" y="1373807"/>
            <a:ext cx="10069527" cy="4060635"/>
          </a:xfrm>
          <a:prstGeom prst="rect">
            <a:avLst/>
          </a:prstGeom>
        </p:spPr>
        <p:txBody>
          <a:bodyPr anchor="t">
            <a:normAutofit/>
          </a:bodyPr>
          <a:lstStyle>
            <a:lvl1pPr marL="164592" indent="-164592">
              <a:lnSpc>
                <a:spcPct val="100000"/>
              </a:lnSpc>
              <a:spcBef>
                <a:spcPts val="0"/>
              </a:spcBef>
              <a:buNone/>
              <a:defRPr sz="3600" cap="all" baseline="0">
                <a:latin typeface="+mj-lt"/>
              </a:defRPr>
            </a:lvl1pPr>
          </a:lstStyle>
          <a:p>
            <a:pPr lvl="0"/>
            <a:r>
              <a:rPr lang="en-US" dirty="0"/>
              <a:t>CLICK TO ADD QUOTE</a:t>
            </a:r>
          </a:p>
        </p:txBody>
      </p:sp>
    </p:spTree>
    <p:extLst>
      <p:ext uri="{BB962C8B-B14F-4D97-AF65-F5344CB8AC3E}">
        <p14:creationId xmlns:p14="http://schemas.microsoft.com/office/powerpoint/2010/main" val="20536640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tx2"/>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FD47CB2-2DC0-2D1C-3E20-3B23C0394451}"/>
              </a:ext>
            </a:extLst>
          </p:cNvPr>
          <p:cNvCxnSpPr/>
          <p:nvPr userDrawn="1"/>
        </p:nvCxnSpPr>
        <p:spPr>
          <a:xfrm>
            <a:off x="429209" y="164150"/>
            <a:ext cx="117627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4940376-AFED-3D68-777A-172B7001E87B}"/>
              </a:ext>
            </a:extLst>
          </p:cNvPr>
          <p:cNvSpPr>
            <a:spLocks noGrp="1"/>
          </p:cNvSpPr>
          <p:nvPr>
            <p:ph type="title" hasCustomPrompt="1"/>
          </p:nvPr>
        </p:nvSpPr>
        <p:spPr>
          <a:xfrm>
            <a:off x="628953" y="5578741"/>
            <a:ext cx="10069527" cy="640080"/>
          </a:xfrm>
        </p:spPr>
        <p:txBody>
          <a:bodyPr anchor="b">
            <a:normAutofit/>
          </a:bodyPr>
          <a:lstStyle>
            <a:lvl1pPr>
              <a:lnSpc>
                <a:spcPct val="120000"/>
              </a:lnSpc>
              <a:defRPr sz="1600" cap="none" spc="0">
                <a:solidFill>
                  <a:schemeClr val="bg1"/>
                </a:solidFill>
                <a:latin typeface="+mn-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bg1"/>
                </a:solidFill>
              </a:defRPr>
            </a:lvl1pPr>
          </a:lstStyle>
          <a:p>
            <a:fld id="{01A4D632-3FB7-744B-8469-F41F493E43AE}" type="datetime1">
              <a:rPr lang="en-US" smtClean="0"/>
              <a:t>9/26/2025</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cxnSp>
        <p:nvCxnSpPr>
          <p:cNvPr id="8" name="Straight Connector 7">
            <a:extLst>
              <a:ext uri="{FF2B5EF4-FFF2-40B4-BE49-F238E27FC236}">
                <a16:creationId xmlns:a16="http://schemas.microsoft.com/office/drawing/2014/main" id="{315DE24C-5070-BB46-4081-8ED244198E0F}"/>
              </a:ext>
            </a:extLst>
          </p:cNvPr>
          <p:cNvCxnSpPr>
            <a:cxnSpLocks/>
          </p:cNvCxnSpPr>
          <p:nvPr userDrawn="1"/>
        </p:nvCxnSpPr>
        <p:spPr>
          <a:xfrm>
            <a:off x="429793"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Content Placeholder 6">
            <a:extLst>
              <a:ext uri="{FF2B5EF4-FFF2-40B4-BE49-F238E27FC236}">
                <a16:creationId xmlns:a16="http://schemas.microsoft.com/office/drawing/2014/main" id="{EE5118C8-ABCC-8F3E-B739-002235EBAB7C}"/>
              </a:ext>
            </a:extLst>
          </p:cNvPr>
          <p:cNvSpPr>
            <a:spLocks noGrp="1"/>
          </p:cNvSpPr>
          <p:nvPr>
            <p:ph sz="quarter" idx="13" hasCustomPrompt="1"/>
          </p:nvPr>
        </p:nvSpPr>
        <p:spPr>
          <a:xfrm>
            <a:off x="628953" y="667890"/>
            <a:ext cx="10069527" cy="4060635"/>
          </a:xfrm>
          <a:prstGeom prst="rect">
            <a:avLst/>
          </a:prstGeom>
        </p:spPr>
        <p:txBody>
          <a:bodyPr anchor="t">
            <a:normAutofit/>
          </a:bodyPr>
          <a:lstStyle>
            <a:lvl1pPr marL="164592" indent="-164592">
              <a:lnSpc>
                <a:spcPct val="100000"/>
              </a:lnSpc>
              <a:spcBef>
                <a:spcPts val="0"/>
              </a:spcBef>
              <a:buNone/>
              <a:defRPr sz="3600" cap="all" baseline="0">
                <a:solidFill>
                  <a:schemeClr val="bg1"/>
                </a:solidFill>
                <a:latin typeface="+mj-lt"/>
              </a:defRPr>
            </a:lvl1pPr>
          </a:lstStyle>
          <a:p>
            <a:pPr lvl="0"/>
            <a:r>
              <a:rPr lang="en-US" dirty="0"/>
              <a:t>CLICK TO ADD QUOTE</a:t>
            </a:r>
          </a:p>
        </p:txBody>
      </p:sp>
    </p:spTree>
    <p:extLst>
      <p:ext uri="{BB962C8B-B14F-4D97-AF65-F5344CB8AC3E}">
        <p14:creationId xmlns:p14="http://schemas.microsoft.com/office/powerpoint/2010/main" val="30724993"/>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3">
    <p:bg>
      <p:bgPr>
        <a:solidFill>
          <a:schemeClr val="tx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0708A38-78BC-D3CE-5C55-65C094C8935A}"/>
              </a:ext>
            </a:extLst>
          </p:cNvPr>
          <p:cNvCxnSpPr/>
          <p:nvPr userDrawn="1"/>
        </p:nvCxnSpPr>
        <p:spPr>
          <a:xfrm>
            <a:off x="429209" y="164150"/>
            <a:ext cx="117627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605FFFF2-E35B-B16D-3D98-6A7B571A2044}"/>
              </a:ext>
            </a:extLst>
          </p:cNvPr>
          <p:cNvSpPr>
            <a:spLocks noGrp="1"/>
          </p:cNvSpPr>
          <p:nvPr>
            <p:ph type="title" hasCustomPrompt="1"/>
          </p:nvPr>
        </p:nvSpPr>
        <p:spPr>
          <a:xfrm>
            <a:off x="628953" y="5578741"/>
            <a:ext cx="10069527" cy="640080"/>
          </a:xfrm>
        </p:spPr>
        <p:txBody>
          <a:bodyPr anchor="b">
            <a:normAutofit/>
          </a:bodyPr>
          <a:lstStyle>
            <a:lvl1pPr>
              <a:lnSpc>
                <a:spcPct val="120000"/>
              </a:lnSpc>
              <a:defRPr sz="1600" cap="none" spc="0">
                <a:solidFill>
                  <a:schemeClr val="bg1"/>
                </a:solidFill>
                <a:latin typeface="+mn-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bg1"/>
                </a:solidFill>
              </a:defRPr>
            </a:lvl1pPr>
          </a:lstStyle>
          <a:p>
            <a:fld id="{BE62FDEF-F6CD-6E40-89C3-8A8BB711875E}" type="datetime1">
              <a:rPr lang="en-US" smtClean="0"/>
              <a:t>9/26/2025</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B1108F76-E7E3-1812-8331-DCE59FFE0DFB}"/>
              </a:ext>
            </a:extLst>
          </p:cNvPr>
          <p:cNvCxnSpPr>
            <a:cxnSpLocks/>
          </p:cNvCxnSpPr>
          <p:nvPr userDrawn="1"/>
        </p:nvCxnSpPr>
        <p:spPr>
          <a:xfrm>
            <a:off x="429793"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Content Placeholder 6">
            <a:extLst>
              <a:ext uri="{FF2B5EF4-FFF2-40B4-BE49-F238E27FC236}">
                <a16:creationId xmlns:a16="http://schemas.microsoft.com/office/drawing/2014/main" id="{2D1EB142-2C95-07B2-16A2-D3B362900569}"/>
              </a:ext>
            </a:extLst>
          </p:cNvPr>
          <p:cNvSpPr>
            <a:spLocks noGrp="1"/>
          </p:cNvSpPr>
          <p:nvPr>
            <p:ph sz="quarter" idx="13" hasCustomPrompt="1"/>
          </p:nvPr>
        </p:nvSpPr>
        <p:spPr>
          <a:xfrm>
            <a:off x="628953" y="634635"/>
            <a:ext cx="10069527" cy="4799807"/>
          </a:xfrm>
          <a:prstGeom prst="rect">
            <a:avLst/>
          </a:prstGeom>
        </p:spPr>
        <p:txBody>
          <a:bodyPr anchor="b">
            <a:normAutofit/>
          </a:bodyPr>
          <a:lstStyle>
            <a:lvl1pPr marL="164592" indent="-164592">
              <a:lnSpc>
                <a:spcPct val="100000"/>
              </a:lnSpc>
              <a:spcBef>
                <a:spcPts val="0"/>
              </a:spcBef>
              <a:buNone/>
              <a:defRPr sz="3600" cap="all" baseline="0">
                <a:solidFill>
                  <a:schemeClr val="bg1"/>
                </a:solidFill>
                <a:latin typeface="+mj-lt"/>
              </a:defRPr>
            </a:lvl1pPr>
          </a:lstStyle>
          <a:p>
            <a:pPr lvl="0"/>
            <a:r>
              <a:rPr lang="en-US" dirty="0"/>
              <a:t>CLICK TO ADD QUOTE</a:t>
            </a:r>
          </a:p>
        </p:txBody>
      </p:sp>
    </p:spTree>
    <p:extLst>
      <p:ext uri="{BB962C8B-B14F-4D97-AF65-F5344CB8AC3E}">
        <p14:creationId xmlns:p14="http://schemas.microsoft.com/office/powerpoint/2010/main" val="12202852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33CF370-3CA5-B9C3-AA2C-1D52A27AD182}"/>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30" y="634990"/>
            <a:ext cx="10923934" cy="1127756"/>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FAA6F6B0-7BDB-FB4C-9D76-500FE2DDFD1B}" type="datetime1">
              <a:rPr lang="en-US" smtClean="0"/>
              <a:t>9/26/2025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0DA0E66B-621F-DCB6-E24E-748318E12F2D}"/>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70CAE2F0-3041-7269-FCA3-14BE4B94ECBB}"/>
              </a:ext>
            </a:extLst>
          </p:cNvPr>
          <p:cNvSpPr>
            <a:spLocks noGrp="1"/>
          </p:cNvSpPr>
          <p:nvPr>
            <p:ph sz="quarter" idx="15"/>
          </p:nvPr>
        </p:nvSpPr>
        <p:spPr>
          <a:xfrm>
            <a:off x="634030" y="2129474"/>
            <a:ext cx="5267332" cy="4094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9">
            <a:extLst>
              <a:ext uri="{FF2B5EF4-FFF2-40B4-BE49-F238E27FC236}">
                <a16:creationId xmlns:a16="http://schemas.microsoft.com/office/drawing/2014/main" id="{202FAAFA-42C4-CFD2-DBA8-BC2201120380}"/>
              </a:ext>
            </a:extLst>
          </p:cNvPr>
          <p:cNvSpPr>
            <a:spLocks noGrp="1"/>
          </p:cNvSpPr>
          <p:nvPr>
            <p:ph sz="quarter" idx="16"/>
          </p:nvPr>
        </p:nvSpPr>
        <p:spPr>
          <a:xfrm>
            <a:off x="6290632" y="2128839"/>
            <a:ext cx="5267332" cy="4094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111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1A96DE7-ACFB-A025-20F2-1C9A4CEF7566}"/>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34030" y="641197"/>
            <a:ext cx="10923934" cy="688973"/>
          </a:xfrm>
        </p:spPr>
        <p:txBody>
          <a:bodyPr>
            <a:normAutofit/>
          </a:bodyPr>
          <a:lstStyle>
            <a:lvl1pPr>
              <a:defRPr sz="3600"/>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8BC4869-D3B1-C341-9C4A-88DDA4DA192E}" type="datetime1">
              <a:rPr lang="en-US" smtClean="0"/>
              <a:t>9/26/2025</a:t>
            </a:fld>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33472" y="1456523"/>
            <a:ext cx="5266644" cy="688973"/>
          </a:xfrm>
          <a:prstGeom prst="rect">
            <a:avLst/>
          </a:prstGeom>
        </p:spPr>
        <p:txBody>
          <a:bodyPr anchor="b">
            <a:normAutofit/>
          </a:bodyPr>
          <a:lstStyle>
            <a:lvl1pPr marL="0" indent="0">
              <a:lnSpc>
                <a:spcPct val="90000"/>
              </a:lnSpc>
              <a:buNone/>
              <a:defRPr sz="14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9">
            <a:extLst>
              <a:ext uri="{FF2B5EF4-FFF2-40B4-BE49-F238E27FC236}">
                <a16:creationId xmlns:a16="http://schemas.microsoft.com/office/drawing/2014/main" id="{AAF7DC9C-9332-6860-8B76-290D8AE372F7}"/>
              </a:ext>
            </a:extLst>
          </p:cNvPr>
          <p:cNvSpPr>
            <a:spLocks noGrp="1"/>
          </p:cNvSpPr>
          <p:nvPr>
            <p:ph sz="quarter" idx="15"/>
          </p:nvPr>
        </p:nvSpPr>
        <p:spPr>
          <a:xfrm>
            <a:off x="633470" y="2271849"/>
            <a:ext cx="5267332" cy="39449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86500" y="1456523"/>
            <a:ext cx="5271464" cy="688973"/>
          </a:xfrm>
          <a:prstGeom prst="rect">
            <a:avLst/>
          </a:prstGeom>
        </p:spPr>
        <p:txBody>
          <a:bodyPr anchor="b">
            <a:normAutofit/>
          </a:bodyPr>
          <a:lstStyle>
            <a:lvl1pPr marL="0" indent="0">
              <a:lnSpc>
                <a:spcPct val="90000"/>
              </a:lnSpc>
              <a:buNone/>
              <a:defRPr sz="14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9">
            <a:extLst>
              <a:ext uri="{FF2B5EF4-FFF2-40B4-BE49-F238E27FC236}">
                <a16:creationId xmlns:a16="http://schemas.microsoft.com/office/drawing/2014/main" id="{814A6650-A301-AE53-ACE9-C9F2CCD87CE8}"/>
              </a:ext>
            </a:extLst>
          </p:cNvPr>
          <p:cNvSpPr>
            <a:spLocks noGrp="1"/>
          </p:cNvSpPr>
          <p:nvPr>
            <p:ph sz="quarter" idx="16"/>
          </p:nvPr>
        </p:nvSpPr>
        <p:spPr>
          <a:xfrm>
            <a:off x="6290072" y="2271849"/>
            <a:ext cx="5267332" cy="39449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FFC723C3-DA4A-8D71-987B-EB7E7A74D1E6}"/>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5942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4A141C8-6351-7BB4-B97D-32DF6F45DBC5}"/>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634030" y="634990"/>
            <a:ext cx="10923933" cy="1127761"/>
          </a:xfrm>
        </p:spPr>
        <p:txBody>
          <a:bodyPr>
            <a:normAutofit/>
          </a:bodyPr>
          <a:lstStyle>
            <a:lvl1pPr>
              <a:defRPr sz="3600"/>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1280AA4-9AC4-7644-BD1D-3608838FE24E}" type="datetime1">
              <a:rPr lang="en-US" smtClean="0"/>
              <a:t>9/26/2025</a:t>
            </a:fld>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6" name="Straight Connector 5">
            <a:extLst>
              <a:ext uri="{FF2B5EF4-FFF2-40B4-BE49-F238E27FC236}">
                <a16:creationId xmlns:a16="http://schemas.microsoft.com/office/drawing/2014/main" id="{D88218CD-6934-8D18-A575-7C745D80A6C4}"/>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5080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FE09A4A-7256-DFB0-F197-FAC31C991665}"/>
              </a:ext>
            </a:extLst>
          </p:cNvPr>
          <p:cNvCxnSpPr/>
          <p:nvPr/>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4081334A-D224-D041-9F63-26A9E0C05551}" type="datetime1">
              <a:rPr lang="en-US" smtClean="0"/>
              <a:t>9/26/2025</a:t>
            </a:fld>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7" name="Straight Connector 6">
            <a:extLst>
              <a:ext uri="{FF2B5EF4-FFF2-40B4-BE49-F238E27FC236}">
                <a16:creationId xmlns:a16="http://schemas.microsoft.com/office/drawing/2014/main" id="{1571AA78-5D18-EE68-E9E7-A1075C78BC20}"/>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089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Picture 4">
    <p:bg>
      <p:bgPr>
        <a:solidFill>
          <a:schemeClr val="bg2">
            <a:lumMod val="9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812441-B03B-71E2-9A2F-F3AF112B2CB1}"/>
              </a:ext>
            </a:extLst>
          </p:cNvPr>
          <p:cNvSpPr>
            <a:spLocks noGrp="1"/>
          </p:cNvSpPr>
          <p:nvPr>
            <p:ph type="ctrTitle"/>
          </p:nvPr>
        </p:nvSpPr>
        <p:spPr>
          <a:xfrm>
            <a:off x="612648" y="1373807"/>
            <a:ext cx="3892269" cy="3331896"/>
          </a:xfrm>
        </p:spPr>
        <p:txBody>
          <a:bodyPr vert="horz" lIns="91440" tIns="45720" rIns="91440" bIns="45720" rtlCol="0" anchor="t">
            <a:normAutofit/>
          </a:bodyPr>
          <a:lstStyle>
            <a:lvl1pPr>
              <a:defRPr lang="en-US" sz="3600" dirty="0"/>
            </a:lvl1pPr>
          </a:lstStyle>
          <a:p>
            <a:pPr lvl="0"/>
            <a:r>
              <a:rPr lang="en-US"/>
              <a:t>Click to edit Master title style</a:t>
            </a:r>
            <a:endParaRPr lang="en-US" dirty="0"/>
          </a:p>
        </p:txBody>
      </p:sp>
      <p:sp>
        <p:nvSpPr>
          <p:cNvPr id="6" name="Subtitle 2">
            <a:extLst>
              <a:ext uri="{FF2B5EF4-FFF2-40B4-BE49-F238E27FC236}">
                <a16:creationId xmlns:a16="http://schemas.microsoft.com/office/drawing/2014/main" id="{61F41BB3-E8DA-23DD-7C7E-6AEEA88BD674}"/>
              </a:ext>
            </a:extLst>
          </p:cNvPr>
          <p:cNvSpPr>
            <a:spLocks noGrp="1"/>
          </p:cNvSpPr>
          <p:nvPr>
            <p:ph type="subTitle" idx="1"/>
          </p:nvPr>
        </p:nvSpPr>
        <p:spPr>
          <a:xfrm>
            <a:off x="612649" y="4811646"/>
            <a:ext cx="3174160" cy="1411356"/>
          </a:xfrm>
          <a:prstGeom prst="rect">
            <a:avLst/>
          </a:prstGeom>
        </p:spPr>
        <p:txBody>
          <a:bodyPr vert="horz" lIns="91440" tIns="45720" rIns="91440" bIns="45720" rtlCol="0" anchor="b">
            <a:normAutofit/>
          </a:bodyPr>
          <a:lstStyle>
            <a:lvl1pPr marL="0" indent="0">
              <a:buNone/>
              <a:defRPr lang="en-US" sz="1400" dirty="0"/>
            </a:lvl1pPr>
          </a:lstStyle>
          <a:p>
            <a:pPr lvl="0"/>
            <a:r>
              <a:rPr lang="en-US"/>
              <a:t>Click to edit Master subtitle style</a:t>
            </a:r>
            <a:endParaRPr lang="en-US" dirty="0"/>
          </a:p>
        </p:txBody>
      </p:sp>
      <p:cxnSp>
        <p:nvCxnSpPr>
          <p:cNvPr id="5" name="Straight Connector 4">
            <a:extLst>
              <a:ext uri="{FF2B5EF4-FFF2-40B4-BE49-F238E27FC236}">
                <a16:creationId xmlns:a16="http://schemas.microsoft.com/office/drawing/2014/main" id="{61F22791-F1DC-82EE-574A-946C4F39A8F5}"/>
              </a:ext>
            </a:extLst>
          </p:cNvPr>
          <p:cNvCxnSpPr>
            <a:cxnSpLocks/>
          </p:cNvCxnSpPr>
          <p:nvPr userDrawn="1"/>
        </p:nvCxnSpPr>
        <p:spPr>
          <a:xfrm>
            <a:off x="429209" y="164150"/>
            <a:ext cx="45048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rot="16200000">
            <a:off x="-2067733" y="2231455"/>
            <a:ext cx="4564378" cy="429768"/>
          </a:xfrm>
        </p:spPr>
        <p:txBody>
          <a:bodyPr/>
          <a:lstStyle/>
          <a:p>
            <a:r>
              <a:rPr lang="en-US" dirty="0"/>
              <a:t>SAMPLE FOOTER TEXT</a:t>
            </a:r>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rot="16200000">
            <a:off x="-537354" y="5265452"/>
            <a:ext cx="1494475" cy="420624"/>
          </a:xfrm>
        </p:spPr>
        <p:txBody>
          <a:bodyPr/>
          <a:lstStyle/>
          <a:p>
            <a:fld id="{D6DB9EC1-C4C2-B548-AAAE-47A4C38F1382}" type="datetime1">
              <a:rPr lang="en-US" smtClean="0"/>
              <a:t>9/26/2025</a:t>
            </a:fld>
            <a:endParaRPr lang="en-US" dirty="0"/>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29" y="6492875"/>
            <a:ext cx="429207" cy="365125"/>
          </a:xfrm>
        </p:spPr>
        <p:txBody>
          <a:bodyPr/>
          <a:lstStyle/>
          <a:p>
            <a:fld id="{CC057153-B650-4DEB-B370-79DDCFDCE934}" type="slidenum">
              <a:rPr lang="en-US" smtClean="0"/>
              <a:t>‹#›</a:t>
            </a:fld>
            <a:endParaRPr lang="en-US" dirty="0"/>
          </a:p>
        </p:txBody>
      </p:sp>
      <p:sp>
        <p:nvSpPr>
          <p:cNvPr id="13" name="Picture Placeholder 10">
            <a:extLst>
              <a:ext uri="{FF2B5EF4-FFF2-40B4-BE49-F238E27FC236}">
                <a16:creationId xmlns:a16="http://schemas.microsoft.com/office/drawing/2014/main" id="{8E488C3A-0D21-4B03-AE9F-2575D71F1BE5}"/>
              </a:ext>
            </a:extLst>
          </p:cNvPr>
          <p:cNvSpPr>
            <a:spLocks noGrp="1"/>
          </p:cNvSpPr>
          <p:nvPr>
            <p:ph type="pic" sz="quarter" idx="13" hasCustomPrompt="1"/>
          </p:nvPr>
        </p:nvSpPr>
        <p:spPr>
          <a:xfrm>
            <a:off x="5111574" y="0"/>
            <a:ext cx="7080426" cy="6858000"/>
          </a:xfrm>
          <a:prstGeom prst="rect">
            <a:avLst/>
          </a:prstGeom>
          <a:blipFill dpi="0" rotWithShape="1">
            <a:blip r:embed="rId2">
              <a:alphaModFix amt="60000"/>
            </a:blip>
            <a:srcRect/>
            <a:stretch>
              <a:fillRect/>
            </a:stretch>
          </a:blipFill>
        </p:spPr>
        <p:txBody>
          <a:bodyPr/>
          <a:lstStyle>
            <a:lvl1pPr marL="0" indent="0">
              <a:buNone/>
              <a:defRPr/>
            </a:lvl1pPr>
          </a:lstStyle>
          <a:p>
            <a:r>
              <a:rPr lang="en-US" dirty="0"/>
              <a:t> </a:t>
            </a:r>
          </a:p>
        </p:txBody>
      </p:sp>
      <p:cxnSp>
        <p:nvCxnSpPr>
          <p:cNvPr id="10" name="Straight Connector 9">
            <a:extLst>
              <a:ext uri="{FF2B5EF4-FFF2-40B4-BE49-F238E27FC236}">
                <a16:creationId xmlns:a16="http://schemas.microsoft.com/office/drawing/2014/main" id="{EDC9DC64-28F1-DE35-BA93-42BE9EDD8B26}"/>
              </a:ext>
            </a:extLst>
          </p:cNvPr>
          <p:cNvCxnSpPr>
            <a:cxnSpLocks/>
          </p:cNvCxnSpPr>
          <p:nvPr userDrawn="1"/>
        </p:nvCxnSpPr>
        <p:spPr>
          <a:xfrm>
            <a:off x="493405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A3CE87-786A-4910-E740-1852BBC75C53}"/>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947044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34030" y="634990"/>
            <a:ext cx="4096995" cy="1874006"/>
          </a:xfrm>
        </p:spPr>
        <p:txBody>
          <a:bodyPr anchor="t">
            <a:noAutofit/>
          </a:bodyPr>
          <a:lstStyle>
            <a:lvl1pPr>
              <a:defRPr sz="3600"/>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6F2E9456-38E2-B645-89F2-A4EE19009666}" type="datetime1">
              <a:rPr lang="en-US" smtClean="0"/>
              <a:t>9/26/2025</a:t>
            </a:fld>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9" name="Straight Connector 8">
            <a:extLst>
              <a:ext uri="{FF2B5EF4-FFF2-40B4-BE49-F238E27FC236}">
                <a16:creationId xmlns:a16="http://schemas.microsoft.com/office/drawing/2014/main" id="{CD4A6C7F-9167-3CFF-8E30-53AE9D6BB738}"/>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34020" y="2866804"/>
            <a:ext cx="4096987" cy="2989469"/>
          </a:xfrm>
          <a:prstGeom prst="rect">
            <a:avLst/>
          </a:prstGeo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062330" y="634989"/>
            <a:ext cx="6495633" cy="5857517"/>
          </a:xfrm>
          <a:prstGeom prst="rect">
            <a:avLst/>
          </a:prstGeom>
        </p:spPr>
        <p:txBody>
          <a:bodyPr>
            <a:normAutofit/>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A9C0A275-A2A5-8AD0-2E0F-DDE194CF88B0}"/>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5198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E0D70470-0208-0F43-B978-960D5782D9F1}" type="datetime1">
              <a:rPr lang="en-US" smtClean="0"/>
              <a:t>9/26/2025</a:t>
            </a:fld>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9" name="Straight Connector 8">
            <a:extLst>
              <a:ext uri="{FF2B5EF4-FFF2-40B4-BE49-F238E27FC236}">
                <a16:creationId xmlns:a16="http://schemas.microsoft.com/office/drawing/2014/main" id="{03E95682-83E4-B8FD-0229-98470A1CACC8}"/>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C2BD7F5-CDD3-75CC-75F0-0D3B429420E5}"/>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56D9DA0-6EE9-83EA-17DF-CC70C2448FC9}"/>
              </a:ext>
            </a:extLst>
          </p:cNvPr>
          <p:cNvSpPr>
            <a:spLocks noGrp="1"/>
          </p:cNvSpPr>
          <p:nvPr>
            <p:ph type="title"/>
          </p:nvPr>
        </p:nvSpPr>
        <p:spPr>
          <a:xfrm>
            <a:off x="612648" y="634990"/>
            <a:ext cx="3595634" cy="1762083"/>
          </a:xfrm>
        </p:spPr>
        <p:txBody>
          <a:bodyPr anchor="t">
            <a:normAutofit/>
          </a:bodyPr>
          <a:lstStyle>
            <a:lvl1pPr>
              <a:defRPr sz="3600"/>
            </a:lvl1pPr>
          </a:lstStyle>
          <a:p>
            <a:r>
              <a:rPr lang="en-US"/>
              <a:t>Click to edit Master title style</a:t>
            </a:r>
            <a:endParaRPr lang="en-US" dirty="0"/>
          </a:p>
        </p:txBody>
      </p:sp>
      <p:sp>
        <p:nvSpPr>
          <p:cNvPr id="11" name="Text Placeholder 3">
            <a:extLst>
              <a:ext uri="{FF2B5EF4-FFF2-40B4-BE49-F238E27FC236}">
                <a16:creationId xmlns:a16="http://schemas.microsoft.com/office/drawing/2014/main" id="{D578782C-4033-2DC8-D9E6-78F704FB0CD8}"/>
              </a:ext>
            </a:extLst>
          </p:cNvPr>
          <p:cNvSpPr>
            <a:spLocks noGrp="1"/>
          </p:cNvSpPr>
          <p:nvPr>
            <p:ph type="body" sz="half" idx="2"/>
          </p:nvPr>
        </p:nvSpPr>
        <p:spPr>
          <a:xfrm>
            <a:off x="612648" y="2521515"/>
            <a:ext cx="3585586" cy="3701117"/>
          </a:xfrm>
          <a:prstGeom prst="rect">
            <a:avLst/>
          </a:prstGeom>
        </p:spPr>
        <p:txBody>
          <a:bodyPr anchor="b">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4782C0C8-F3A4-B2F1-131D-63904B515429}"/>
              </a:ext>
            </a:extLst>
          </p:cNvPr>
          <p:cNvSpPr>
            <a:spLocks noGrp="1"/>
          </p:cNvSpPr>
          <p:nvPr>
            <p:ph type="pic" idx="1" hasCustomPrompt="1"/>
          </p:nvPr>
        </p:nvSpPr>
        <p:spPr>
          <a:xfrm>
            <a:off x="5340483" y="634990"/>
            <a:ext cx="6139637" cy="5587643"/>
          </a:xfrm>
          <a:prstGeom prst="rect">
            <a:avLst/>
          </a:prstGeom>
          <a:blipFill dpi="0" rotWithShape="1">
            <a:blip r:embed="rId2">
              <a:alphaModFix amt="60000"/>
            </a:blip>
            <a:srcRect/>
            <a:stretch>
              <a:fillRect/>
            </a:stretch>
          </a:blip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Tree>
    <p:extLst>
      <p:ext uri="{BB962C8B-B14F-4D97-AF65-F5344CB8AC3E}">
        <p14:creationId xmlns:p14="http://schemas.microsoft.com/office/powerpoint/2010/main" val="35735988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30" y="1373816"/>
            <a:ext cx="10906802" cy="1607128"/>
          </a:xfrm>
        </p:spPr>
        <p:txBody>
          <a:bodyPr anchor="b">
            <a:noAutofit/>
          </a:bodyPr>
          <a:lstStyle>
            <a:lvl1pPr>
              <a:defRPr sz="3600">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2B19637D-AC4A-CB4E-96DC-9B86DEC28BAD}" type="datetime1">
              <a:rPr lang="en-US" smtClean="0"/>
              <a:t>9/26/2025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7" name="Straight Connector 6">
            <a:extLst>
              <a:ext uri="{FF2B5EF4-FFF2-40B4-BE49-F238E27FC236}">
                <a16:creationId xmlns:a16="http://schemas.microsoft.com/office/drawing/2014/main" id="{BB4F35B0-78B0-CF96-BDA9-3D1E19B0636E}"/>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hasCustomPrompt="1"/>
          </p:nvPr>
        </p:nvSpPr>
        <p:spPr>
          <a:xfrm>
            <a:off x="633480" y="3615051"/>
            <a:ext cx="10906781" cy="2607949"/>
          </a:xfrm>
          <a:prstGeom prst="rect">
            <a:avLst/>
          </a:prstGeom>
        </p:spPr>
        <p:txBody>
          <a:bodyPr>
            <a:normAutofit/>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85800" indent="0">
              <a:buNone/>
              <a:defRPr sz="1400">
                <a:solidFill>
                  <a:schemeClr val="tx1"/>
                </a:solidFill>
              </a:defRPr>
            </a:lvl4pPr>
            <a:lvl5pPr marL="9144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55FE6CEC-AEBC-8860-A62E-637765B0DE26}"/>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39816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clusion 2">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C31587E-E768-0BED-F16B-618390A49DBC}"/>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729E58-15D4-9BFF-C39F-C683CED24138}"/>
              </a:ext>
            </a:extLst>
          </p:cNvPr>
          <p:cNvSpPr>
            <a:spLocks noGrp="1"/>
          </p:cNvSpPr>
          <p:nvPr>
            <p:ph type="title"/>
          </p:nvPr>
        </p:nvSpPr>
        <p:spPr>
          <a:xfrm>
            <a:off x="612647" y="1953889"/>
            <a:ext cx="8430767" cy="1842020"/>
          </a:xfrm>
        </p:spPr>
        <p:txBody>
          <a:bodyPr anchor="b">
            <a:noAutofit/>
          </a:bodyPr>
          <a:lstStyle>
            <a:lvl1pPr>
              <a:defRPr sz="3600">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rot="16200000">
            <a:off x="-532352" y="5260879"/>
            <a:ext cx="1494475" cy="429768"/>
          </a:xfrm>
        </p:spPr>
        <p:txBody>
          <a:bodyPr/>
          <a:lstStyle>
            <a:lvl1pPr>
              <a:defRPr>
                <a:solidFill>
                  <a:schemeClr val="bg1"/>
                </a:solidFill>
              </a:defRPr>
            </a:lvl1pPr>
          </a:lstStyle>
          <a:p>
            <a:fld id="{68B0FE8A-6796-DE43-BAD7-69D8B3740AE7}" type="datetime1">
              <a:rPr lang="en-US" smtClean="0"/>
              <a:t>9/26/2025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A329D384-6BDA-A5B3-C1ED-7DADE9654365}"/>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6">
            <a:extLst>
              <a:ext uri="{FF2B5EF4-FFF2-40B4-BE49-F238E27FC236}">
                <a16:creationId xmlns:a16="http://schemas.microsoft.com/office/drawing/2014/main" id="{349BFD2E-FBA7-08CA-139F-3F60185F32DE}"/>
              </a:ext>
            </a:extLst>
          </p:cNvPr>
          <p:cNvSpPr>
            <a:spLocks noGrp="1"/>
          </p:cNvSpPr>
          <p:nvPr>
            <p:ph sz="quarter" idx="14" hasCustomPrompt="1"/>
          </p:nvPr>
        </p:nvSpPr>
        <p:spPr>
          <a:xfrm>
            <a:off x="612775" y="3971109"/>
            <a:ext cx="8430639" cy="2251892"/>
          </a:xfrm>
          <a:prstGeom prst="rect">
            <a:avLst/>
          </a:prstGeom>
        </p:spPr>
        <p:txBody>
          <a:bodyPr anchor="b">
            <a:noAutofit/>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85800" indent="0">
              <a:buNone/>
              <a:defRPr sz="1400">
                <a:solidFill>
                  <a:schemeClr val="tx1"/>
                </a:solidFill>
              </a:defRPr>
            </a:lvl4pPr>
            <a:lvl5pPr marL="9144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235492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2"/>
      </p:bgRef>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BFAA997-E292-EBAB-2E9D-3845D76D6263}"/>
              </a:ext>
            </a:extLst>
          </p:cNvPr>
          <p:cNvSpPr>
            <a:spLocks noGrp="1"/>
          </p:cNvSpPr>
          <p:nvPr>
            <p:ph type="ctrTitle"/>
          </p:nvPr>
        </p:nvSpPr>
        <p:spPr>
          <a:xfrm>
            <a:off x="612648" y="353804"/>
            <a:ext cx="9598152" cy="4099340"/>
          </a:xfrm>
        </p:spPr>
        <p:txBody>
          <a:bodyPr vert="horz" lIns="91440" tIns="45720" rIns="91440" bIns="45720" rtlCol="0" anchor="t">
            <a:normAutofit/>
          </a:bodyPr>
          <a:lstStyle>
            <a:lvl1pPr>
              <a:defRPr lang="en-US" sz="6000" dirty="0"/>
            </a:lvl1pPr>
          </a:lstStyle>
          <a:p>
            <a:pPr lvl="0"/>
            <a:r>
              <a:rPr lang="en-US"/>
              <a:t>Click to edit Master title style</a:t>
            </a:r>
            <a:endParaRPr lang="en-US" dirty="0"/>
          </a:p>
        </p:txBody>
      </p:sp>
      <p:sp>
        <p:nvSpPr>
          <p:cNvPr id="12" name="Subtitle 2">
            <a:extLst>
              <a:ext uri="{FF2B5EF4-FFF2-40B4-BE49-F238E27FC236}">
                <a16:creationId xmlns:a16="http://schemas.microsoft.com/office/drawing/2014/main" id="{2CE2F65D-E74D-73DE-8713-5AD69E7CEEB1}"/>
              </a:ext>
            </a:extLst>
          </p:cNvPr>
          <p:cNvSpPr>
            <a:spLocks noGrp="1"/>
          </p:cNvSpPr>
          <p:nvPr>
            <p:ph type="subTitle" idx="1"/>
          </p:nvPr>
        </p:nvSpPr>
        <p:spPr>
          <a:xfrm>
            <a:off x="612646" y="5588006"/>
            <a:ext cx="7769354" cy="634991"/>
          </a:xfrm>
          <a:prstGeom prst="rect">
            <a:avLst/>
          </a:prstGeom>
        </p:spPr>
        <p:txBody>
          <a:bodyPr vert="horz" lIns="91440" tIns="45720" rIns="91440" bIns="45720" rtlCol="0" anchor="b">
            <a:normAutofit/>
          </a:bodyPr>
          <a:lstStyle>
            <a:lvl1pPr marL="0" indent="0">
              <a:buNone/>
              <a:defRPr lang="en-US" sz="1400" dirty="0"/>
            </a:lvl1pPr>
          </a:lstStyle>
          <a:p>
            <a:pPr lvl="0"/>
            <a:r>
              <a:rPr lang="en-US"/>
              <a:t>Click to edit Master subtitle style</a:t>
            </a:r>
            <a:endParaRPr lang="en-US" dirty="0"/>
          </a:p>
        </p:txBody>
      </p:sp>
      <p:cxnSp>
        <p:nvCxnSpPr>
          <p:cNvPr id="8" name="Straight Connector 7">
            <a:extLst>
              <a:ext uri="{FF2B5EF4-FFF2-40B4-BE49-F238E27FC236}">
                <a16:creationId xmlns:a16="http://schemas.microsoft.com/office/drawing/2014/main" id="{D8D58296-262D-E3A1-3EDA-108D59ADDEB9}"/>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BE98C5E6-9287-6A44-A9ED-68C630E53090}" type="datetime1">
              <a:rPr lang="en-US" smtClean="0"/>
              <a:t>9/26/2025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9" name="Straight Connector 8">
            <a:extLst>
              <a:ext uri="{FF2B5EF4-FFF2-40B4-BE49-F238E27FC236}">
                <a16:creationId xmlns:a16="http://schemas.microsoft.com/office/drawing/2014/main" id="{5FC82B15-2BAA-B79D-562D-AB6EE143DF74}"/>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998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lumMod val="9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3784593-B08F-6412-D575-67F684C5A929}"/>
              </a:ext>
            </a:extLst>
          </p:cNvPr>
          <p:cNvSpPr>
            <a:spLocks noGrp="1"/>
          </p:cNvSpPr>
          <p:nvPr>
            <p:ph type="ctrTitle"/>
          </p:nvPr>
        </p:nvSpPr>
        <p:spPr>
          <a:xfrm>
            <a:off x="598578" y="2018460"/>
            <a:ext cx="9140954" cy="3236439"/>
          </a:xfrm>
        </p:spPr>
        <p:txBody>
          <a:bodyPr vert="horz" lIns="91440" tIns="45720" rIns="91440" bIns="45720" rtlCol="0" anchor="b">
            <a:noAutofit/>
          </a:bodyPr>
          <a:lstStyle>
            <a:lvl1pPr>
              <a:defRPr lang="en-US" sz="6000" dirty="0"/>
            </a:lvl1pPr>
          </a:lstStyle>
          <a:p>
            <a:pPr lvl="0"/>
            <a:r>
              <a:rPr lang="en-US"/>
              <a:t>Click to edit Master title style</a:t>
            </a:r>
            <a:endParaRPr lang="en-US" dirty="0"/>
          </a:p>
        </p:txBody>
      </p:sp>
      <p:sp>
        <p:nvSpPr>
          <p:cNvPr id="10" name="Subtitle 2">
            <a:extLst>
              <a:ext uri="{FF2B5EF4-FFF2-40B4-BE49-F238E27FC236}">
                <a16:creationId xmlns:a16="http://schemas.microsoft.com/office/drawing/2014/main" id="{4192A629-1C7A-908C-99B6-E95B0C98017A}"/>
              </a:ext>
            </a:extLst>
          </p:cNvPr>
          <p:cNvSpPr>
            <a:spLocks noGrp="1"/>
          </p:cNvSpPr>
          <p:nvPr>
            <p:ph type="subTitle" idx="1"/>
          </p:nvPr>
        </p:nvSpPr>
        <p:spPr>
          <a:xfrm>
            <a:off x="598579" y="5477529"/>
            <a:ext cx="7312153" cy="1014984"/>
          </a:xfrm>
          <a:prstGeom prst="rect">
            <a:avLst/>
          </a:prstGeom>
        </p:spPr>
        <p:txBody>
          <a:bodyPr vert="horz" lIns="91440" tIns="45720" rIns="91440" bIns="45720" rtlCol="0">
            <a:normAutofit/>
          </a:bodyPr>
          <a:lstStyle>
            <a:lvl1pPr marL="0" indent="0">
              <a:buNone/>
              <a:defRPr lang="en-US" sz="1400" dirty="0"/>
            </a:lvl1pPr>
          </a:lstStyle>
          <a:p>
            <a:pPr lvl="0"/>
            <a:r>
              <a:rPr lang="en-US"/>
              <a:t>Click to edit Master subtitle style</a:t>
            </a:r>
            <a:endParaRPr lang="en-US" dirty="0"/>
          </a:p>
        </p:txBody>
      </p:sp>
      <p:cxnSp>
        <p:nvCxnSpPr>
          <p:cNvPr id="9" name="Straight Connector 8">
            <a:extLst>
              <a:ext uri="{FF2B5EF4-FFF2-40B4-BE49-F238E27FC236}">
                <a16:creationId xmlns:a16="http://schemas.microsoft.com/office/drawing/2014/main" id="{617A912A-256D-661B-C181-034D06ED868C}"/>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0AF22403-57C6-1844-A1CE-EC8B0C9F71DA}" type="datetime1">
              <a:rPr lang="en-US" smtClean="0"/>
              <a:t>9/26/2025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DCC649EA-F1C7-472F-52D7-A93BB7EC19BC}"/>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6207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bg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10FCED8-73AC-58D6-B68F-AAFD305C6675}"/>
              </a:ext>
            </a:extLst>
          </p:cNvPr>
          <p:cNvSpPr>
            <a:spLocks noGrp="1"/>
          </p:cNvSpPr>
          <p:nvPr>
            <p:ph type="ctrTitle"/>
          </p:nvPr>
        </p:nvSpPr>
        <p:spPr>
          <a:xfrm>
            <a:off x="1981200" y="1560442"/>
            <a:ext cx="8229600" cy="2379013"/>
          </a:xfrm>
        </p:spPr>
        <p:txBody>
          <a:bodyPr anchor="b">
            <a:normAutofit/>
          </a:bodyPr>
          <a:lstStyle>
            <a:lvl1pPr algn="ctr">
              <a:defRPr sz="6000"/>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D983008E-F782-B9DD-6537-0B9EAE9279E9}"/>
              </a:ext>
            </a:extLst>
          </p:cNvPr>
          <p:cNvSpPr>
            <a:spLocks noGrp="1"/>
          </p:cNvSpPr>
          <p:nvPr>
            <p:ph type="subTitle" idx="1"/>
          </p:nvPr>
        </p:nvSpPr>
        <p:spPr>
          <a:xfrm>
            <a:off x="2301923" y="4039648"/>
            <a:ext cx="7588155" cy="1029310"/>
          </a:xfrm>
          <a:prstGeom prst="rect">
            <a:avLst/>
          </a:prstGeom>
        </p:spPr>
        <p:txBody>
          <a:bodyPr>
            <a:normAutofit/>
          </a:bodyPr>
          <a:lstStyle>
            <a:lvl1pPr marL="0" indent="0" algn="ctr">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0CFC45B0-B1A3-3E44-43D7-C15E5073EEB5}"/>
              </a:ext>
            </a:extLst>
          </p:cNvPr>
          <p:cNvCxnSpPr/>
          <p:nvPr userDrawn="1"/>
        </p:nvCxnSpPr>
        <p:spPr>
          <a:xfrm>
            <a:off x="429209" y="164150"/>
            <a:ext cx="11762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3EF67CE4-B6BA-0C48-874C-4DFD10A9B4AF}" type="datetime1">
              <a:rPr lang="en-US" smtClean="0"/>
              <a:t>9/26/2025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7" name="Straight Connector 6">
            <a:extLst>
              <a:ext uri="{FF2B5EF4-FFF2-40B4-BE49-F238E27FC236}">
                <a16:creationId xmlns:a16="http://schemas.microsoft.com/office/drawing/2014/main" id="{3BEA1CDC-959E-33FA-9AF1-75DB91B6A967}"/>
              </a:ext>
            </a:extLst>
          </p:cNvPr>
          <p:cNvCxnSpPr>
            <a:cxnSpLocks/>
          </p:cNvCxnSpPr>
          <p:nvPr userDrawn="1"/>
        </p:nvCxnSpPr>
        <p:spPr>
          <a:xfrm>
            <a:off x="42979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98178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2"/>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A27FB5B-F1F4-96F1-0152-318F0A4000BC}"/>
              </a:ext>
            </a:extLst>
          </p:cNvPr>
          <p:cNvCxnSpPr/>
          <p:nvPr/>
        </p:nvCxnSpPr>
        <p:spPr>
          <a:xfrm>
            <a:off x="429209" y="164150"/>
            <a:ext cx="117627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355388B-2964-6FA6-1B0D-6858F19DB09C}"/>
              </a:ext>
            </a:extLst>
          </p:cNvPr>
          <p:cNvSpPr>
            <a:spLocks noGrp="1"/>
          </p:cNvSpPr>
          <p:nvPr>
            <p:ph type="ctrTitle" hasCustomPrompt="1"/>
          </p:nvPr>
        </p:nvSpPr>
        <p:spPr>
          <a:xfrm>
            <a:off x="612648" y="1001713"/>
            <a:ext cx="7909560" cy="5477510"/>
          </a:xfrm>
        </p:spPr>
        <p:txBody>
          <a:bodyPr vert="horz" lIns="91440" tIns="45720" rIns="91440" bIns="45720" rtlCol="0" anchor="b">
            <a:normAutofit/>
          </a:bodyPr>
          <a:lstStyle>
            <a:lvl1pPr>
              <a:defRPr lang="en-US" sz="6000" dirty="0">
                <a:solidFill>
                  <a:schemeClr val="bg1"/>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2E0ED0FC-24F7-C844-8E98-AE6A55D9AF57}" type="datetime1">
              <a:rPr lang="en-US" smtClean="0"/>
              <a:t>9/26/2025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61593392-0733-4701-8F74-B58075202E27}"/>
              </a:ext>
            </a:extLst>
          </p:cNvPr>
          <p:cNvCxnSpPr>
            <a:cxnSpLocks/>
          </p:cNvCxnSpPr>
          <p:nvPr userDrawn="1"/>
        </p:nvCxnSpPr>
        <p:spPr>
          <a:xfrm>
            <a:off x="429793"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508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34030" y="634990"/>
            <a:ext cx="10923934" cy="75565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rot="16200000">
            <a:off x="-2067304" y="2231454"/>
            <a:ext cx="4564376" cy="429768"/>
          </a:xfrm>
          <a:prstGeom prst="rect">
            <a:avLst/>
          </a:prstGeom>
        </p:spPr>
        <p:txBody>
          <a:bodyPr vert="horz" lIns="91440" tIns="45720" rIns="91440" bIns="45720" rtlCol="0" anchor="ctr"/>
          <a:lstStyle>
            <a:lvl1pPr algn="r" rtl="0">
              <a:defRPr sz="800" b="0" i="0">
                <a:solidFill>
                  <a:schemeClr val="tx1"/>
                </a:solidFill>
                <a:latin typeface="+mn-lt"/>
                <a:ea typeface="Batang" panose="02030600000101010101" pitchFamily="18" charset="-127"/>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rot="16200000">
            <a:off x="-532352" y="5260879"/>
            <a:ext cx="1494475" cy="429768"/>
          </a:xfrm>
          <a:prstGeom prst="rect">
            <a:avLst/>
          </a:prstGeom>
        </p:spPr>
        <p:txBody>
          <a:bodyPr vert="horz" lIns="91440" tIns="45720" rIns="91440" bIns="45720" rtlCol="0" anchor="ctr"/>
          <a:lstStyle>
            <a:lvl1pPr algn="l" rtl="0">
              <a:defRPr sz="800" b="0" i="0">
                <a:solidFill>
                  <a:schemeClr val="tx1"/>
                </a:solidFill>
                <a:latin typeface="+mn-lt"/>
                <a:ea typeface="Batang" panose="02030600000101010101" pitchFamily="18" charset="-127"/>
              </a:defRPr>
            </a:lvl1pPr>
          </a:lstStyle>
          <a:p>
            <a:fld id="{43E9438E-6B36-A14E-B7B5-A87CBFCBC1F9}" type="datetime1">
              <a:rPr lang="en-US" smtClean="0"/>
              <a:pPr/>
              <a:t>9/26/2025</a:t>
            </a:fld>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2" y="6492513"/>
            <a:ext cx="429207" cy="365125"/>
          </a:xfrm>
          <a:prstGeom prst="rect">
            <a:avLst/>
          </a:prstGeom>
        </p:spPr>
        <p:txBody>
          <a:bodyPr vert="horz" lIns="91440" tIns="45720" rIns="91440" bIns="45720" rtlCol="0" anchor="ctr"/>
          <a:lstStyle>
            <a:lvl1pPr algn="ctr" rtl="0">
              <a:defRPr sz="800" b="0" i="0">
                <a:solidFill>
                  <a:schemeClr val="tx1"/>
                </a:solidFill>
                <a:latin typeface="+mn-lt"/>
                <a:ea typeface="Batang" panose="02030600000101010101" pitchFamily="18" charset="-127"/>
              </a:defRPr>
            </a:lvl1pPr>
          </a:lstStyle>
          <a:p>
            <a:fld id="{CC057153-B650-4DEB-B370-79DDCFDCE934}" type="slidenum">
              <a:rPr lang="en-US" smtClean="0"/>
              <a:pPr/>
              <a:t>‹#›</a:t>
            </a:fld>
            <a:endParaRPr lang="en-US" dirty="0"/>
          </a:p>
        </p:txBody>
      </p:sp>
      <p:sp>
        <p:nvSpPr>
          <p:cNvPr id="9" name="Text Placeholder 2">
            <a:extLst>
              <a:ext uri="{FF2B5EF4-FFF2-40B4-BE49-F238E27FC236}">
                <a16:creationId xmlns:a16="http://schemas.microsoft.com/office/drawing/2014/main" id="{65102932-722B-3E65-A301-BE5A2490CA12}"/>
              </a:ext>
            </a:extLst>
          </p:cNvPr>
          <p:cNvSpPr>
            <a:spLocks noGrp="1"/>
          </p:cNvSpPr>
          <p:nvPr>
            <p:ph type="body" idx="1"/>
          </p:nvPr>
        </p:nvSpPr>
        <p:spPr>
          <a:xfrm>
            <a:off x="634030" y="1537958"/>
            <a:ext cx="10923934" cy="46850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34757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Lst>
  <p:hf hdr="0"/>
  <p:txStyles>
    <p:titleStyle>
      <a:lvl1pPr algn="l" defTabSz="914400" rtl="0" eaLnBrk="1" latinLnBrk="0" hangingPunct="1">
        <a:lnSpc>
          <a:spcPct val="90000"/>
        </a:lnSpc>
        <a:spcBef>
          <a:spcPct val="0"/>
        </a:spcBef>
        <a:buNone/>
        <a:defRPr sz="3600" b="0" i="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400" b="0" i="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5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6934B-A931-CA4F-5DFE-4741B9587003}"/>
              </a:ext>
            </a:extLst>
          </p:cNvPr>
          <p:cNvSpPr>
            <a:spLocks noGrp="1"/>
          </p:cNvSpPr>
          <p:nvPr>
            <p:ph type="ctrTitle"/>
          </p:nvPr>
        </p:nvSpPr>
        <p:spPr>
          <a:xfrm>
            <a:off x="598578" y="2018460"/>
            <a:ext cx="9140954" cy="3236439"/>
          </a:xfrm>
        </p:spPr>
        <p:txBody>
          <a:bodyPr anchor="b">
            <a:normAutofit/>
          </a:bodyPr>
          <a:lstStyle/>
          <a:p>
            <a:r>
              <a:rPr lang="en-IN" sz="5600"/>
              <a:t>PayEase: Digital Payments App – Product Strategy and Roadmap</a:t>
            </a:r>
          </a:p>
        </p:txBody>
      </p:sp>
      <p:sp>
        <p:nvSpPr>
          <p:cNvPr id="3" name="Subtitle 2">
            <a:extLst>
              <a:ext uri="{FF2B5EF4-FFF2-40B4-BE49-F238E27FC236}">
                <a16:creationId xmlns:a16="http://schemas.microsoft.com/office/drawing/2014/main" id="{4C1C5C12-0E2C-1320-F2EF-09D64BFC111A}"/>
              </a:ext>
            </a:extLst>
          </p:cNvPr>
          <p:cNvSpPr>
            <a:spLocks noGrp="1"/>
          </p:cNvSpPr>
          <p:nvPr>
            <p:ph type="subTitle" idx="1"/>
          </p:nvPr>
        </p:nvSpPr>
        <p:spPr>
          <a:xfrm>
            <a:off x="598579" y="5477529"/>
            <a:ext cx="7312153" cy="1014984"/>
          </a:xfrm>
        </p:spPr>
        <p:txBody>
          <a:bodyPr>
            <a:normAutofit/>
          </a:bodyPr>
          <a:lstStyle/>
          <a:p>
            <a:r>
              <a:rPr lang="en-IN"/>
              <a:t>Key market insights and plans for payment innovation</a:t>
            </a:r>
          </a:p>
        </p:txBody>
      </p:sp>
      <p:sp>
        <p:nvSpPr>
          <p:cNvPr id="4" name="Footer Placeholder 3">
            <a:extLst>
              <a:ext uri="{FF2B5EF4-FFF2-40B4-BE49-F238E27FC236}">
                <a16:creationId xmlns:a16="http://schemas.microsoft.com/office/drawing/2014/main" id="{7547653F-29C7-47A5-20E8-5535EE1CF5BB}"/>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5" name="Date Placeholder 4">
            <a:extLst>
              <a:ext uri="{FF2B5EF4-FFF2-40B4-BE49-F238E27FC236}">
                <a16:creationId xmlns:a16="http://schemas.microsoft.com/office/drawing/2014/main" id="{CCEA490A-9E3C-F88A-7A1D-60569507F5B0}"/>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49B045A2-93A3-0245-952F-F70516988491}" type="datetime1">
              <a:rPr lang="en-US" smtClean="0"/>
              <a:pPr>
                <a:spcAft>
                  <a:spcPts val="600"/>
                </a:spcAft>
              </a:pPr>
              <a:t>9/26/2025</a:t>
            </a:fld>
            <a:endParaRPr lang="en-US"/>
          </a:p>
        </p:txBody>
      </p:sp>
      <p:sp>
        <p:nvSpPr>
          <p:cNvPr id="6" name="Slide Number Placeholder 5">
            <a:extLst>
              <a:ext uri="{FF2B5EF4-FFF2-40B4-BE49-F238E27FC236}">
                <a16:creationId xmlns:a16="http://schemas.microsoft.com/office/drawing/2014/main" id="{EAD40DF3-2B44-FE54-F406-303C23E1DA11}"/>
              </a:ext>
            </a:extLst>
          </p:cNvPr>
          <p:cNvSpPr>
            <a:spLocks noGrp="1"/>
          </p:cNvSpPr>
          <p:nvPr>
            <p:ph type="sldNum" sz="quarter" idx="12"/>
          </p:nvPr>
        </p:nvSpPr>
        <p:spPr>
          <a:xfrm>
            <a:off x="2" y="6492513"/>
            <a:ext cx="429207" cy="365125"/>
          </a:xfrm>
        </p:spPr>
        <p:txBody>
          <a:bodyPr anchor="ctr">
            <a:normAutofit/>
          </a:bodyPr>
          <a:lstStyle/>
          <a:p>
            <a:pPr>
              <a:spcAft>
                <a:spcPts val="600"/>
              </a:spcAft>
            </a:pPr>
            <a:fld id="{AEAA3239-9EA4-4A65-A281-97F994456D9F}" type="slidenum">
              <a:rPr lang="en-US" smtClean="0"/>
              <a:pPr>
                <a:spcAft>
                  <a:spcPts val="600"/>
                </a:spcAft>
              </a:pPr>
              <a:t>1</a:t>
            </a:fld>
            <a:endParaRPr lang="en-US"/>
          </a:p>
        </p:txBody>
      </p:sp>
    </p:spTree>
    <p:extLst>
      <p:ext uri="{BB962C8B-B14F-4D97-AF65-F5344CB8AC3E}">
        <p14:creationId xmlns:p14="http://schemas.microsoft.com/office/powerpoint/2010/main" val="424947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tock market e-banking fintech finance technology">
            <a:extLst>
              <a:ext uri="{FF2B5EF4-FFF2-40B4-BE49-F238E27FC236}">
                <a16:creationId xmlns:a16="http://schemas.microsoft.com/office/drawing/2014/main" id="{EA637DE2-EE04-490F-BFD0-B9EA6A5B1341}"/>
              </a:ext>
            </a:extLst>
          </p:cNvPr>
          <p:cNvPicPr>
            <a:picLocks noGrp="1" noChangeAspect="1"/>
          </p:cNvPicPr>
          <p:nvPr>
            <p:ph type="pic" sz="quarter" idx="13"/>
          </p:nvPr>
        </p:nvPicPr>
        <p:blipFill>
          <a:blip r:embed="rId3"/>
          <a:stretch/>
        </p:blipFill>
        <p:spPr>
          <a:xfrm>
            <a:off x="609600" y="2445057"/>
            <a:ext cx="4675632" cy="3506724"/>
          </a:xfrm>
          <a:prstGeom prst="rect">
            <a:avLst/>
          </a:prstGeom>
          <a:noFill/>
        </p:spPr>
      </p:pic>
      <p:sp>
        <p:nvSpPr>
          <p:cNvPr id="3" name="Footer Placeholder 2">
            <a:extLst>
              <a:ext uri="{FF2B5EF4-FFF2-40B4-BE49-F238E27FC236}">
                <a16:creationId xmlns:a16="http://schemas.microsoft.com/office/drawing/2014/main" id="{37782969-06A5-BAAA-02AA-4792E33C26CD}"/>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E3CE536A-D942-30BA-0265-024F5ED7F85E}"/>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FAA6F6B0-7BDB-FB4C-9D76-500FE2DDFD1B}"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562649A6-0D3C-F9A4-54FA-8E3F66551371}"/>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10</a:t>
            </a:fld>
            <a:endParaRPr lang="en-US"/>
          </a:p>
        </p:txBody>
      </p:sp>
      <p:sp>
        <p:nvSpPr>
          <p:cNvPr id="2" name="Title 1">
            <a:extLst>
              <a:ext uri="{FF2B5EF4-FFF2-40B4-BE49-F238E27FC236}">
                <a16:creationId xmlns:a16="http://schemas.microsoft.com/office/drawing/2014/main" id="{AA21BF95-DAB1-DB63-A2B9-5DAF709E8848}"/>
              </a:ext>
            </a:extLst>
          </p:cNvPr>
          <p:cNvSpPr>
            <a:spLocks noGrp="1"/>
          </p:cNvSpPr>
          <p:nvPr>
            <p:ph type="title"/>
          </p:nvPr>
        </p:nvSpPr>
        <p:spPr>
          <a:xfrm>
            <a:off x="612647" y="634999"/>
            <a:ext cx="4672584" cy="1269482"/>
          </a:xfrm>
        </p:spPr>
        <p:txBody>
          <a:bodyPr anchor="t">
            <a:normAutofit/>
          </a:bodyPr>
          <a:lstStyle/>
          <a:p>
            <a:r>
              <a:rPr lang="en-IN" sz="2800"/>
              <a:t>Core Product Principles and Differentiators</a:t>
            </a:r>
          </a:p>
        </p:txBody>
      </p:sp>
      <p:sp>
        <p:nvSpPr>
          <p:cNvPr id="7" name="Content Placeholder 6">
            <a:extLst>
              <a:ext uri="{FF2B5EF4-FFF2-40B4-BE49-F238E27FC236}">
                <a16:creationId xmlns:a16="http://schemas.microsoft.com/office/drawing/2014/main" id="{AF36CE78-4610-D4E5-6718-36B9F39C2C32}"/>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05562" y="634999"/>
            <a:ext cx="5676838" cy="5587996"/>
          </a:xfrm>
        </p:spPr>
        <p:txBody>
          <a:bodyPr>
            <a:normAutofit/>
          </a:bodyPr>
          <a:lstStyle/>
          <a:p>
            <a:pPr marL="0" indent="0">
              <a:spcBef>
                <a:spcPts val="2500"/>
              </a:spcBef>
              <a:buFont typeface="Arial" panose="020B0604020202020204" pitchFamily="34" charset="0"/>
              <a:buNone/>
            </a:pPr>
            <a:r>
              <a:rPr lang="en-IN" b="1"/>
              <a:t>Security First</a:t>
            </a:r>
          </a:p>
          <a:p>
            <a:pPr marL="0" lvl="1" indent="0">
              <a:buFont typeface="Arial" panose="020B0604020202020204" pitchFamily="34" charset="0"/>
              <a:buNone/>
            </a:pPr>
            <a:r>
              <a:t>Bank-grade security ensures all transactions are protected with transparent fraud prevention measures.</a:t>
            </a:r>
            <a:endParaRPr lang="en-IN"/>
          </a:p>
          <a:p>
            <a:pPr marL="0" indent="0">
              <a:spcBef>
                <a:spcPts val="2500"/>
              </a:spcBef>
              <a:buFont typeface="Arial" panose="020B0604020202020204" pitchFamily="34" charset="0"/>
              <a:buNone/>
            </a:pPr>
            <a:r>
              <a:rPr lang="en-IN" b="1"/>
              <a:t>Simplicity and Inclusivity</a:t>
            </a:r>
          </a:p>
          <a:p>
            <a:pPr marL="0" lvl="1" indent="0">
              <a:buFont typeface="Arial" panose="020B0604020202020204" pitchFamily="34" charset="0"/>
              <a:buNone/>
            </a:pPr>
            <a:r>
              <a:t>Intuitive design supports all user segments with multi-language and accessibility features for inclusivity.</a:t>
            </a:r>
            <a:endParaRPr lang="en-IN"/>
          </a:p>
          <a:p>
            <a:pPr marL="0" indent="0">
              <a:spcBef>
                <a:spcPts val="2500"/>
              </a:spcBef>
              <a:buFont typeface="Arial" panose="020B0604020202020204" pitchFamily="34" charset="0"/>
              <a:buNone/>
            </a:pPr>
            <a:r>
              <a:rPr lang="en-IN" b="1"/>
              <a:t>AI-Driven Intelligence</a:t>
            </a:r>
          </a:p>
          <a:p>
            <a:pPr marL="0" lvl="1" indent="0">
              <a:buFont typeface="Arial" panose="020B0604020202020204" pitchFamily="34" charset="0"/>
              <a:buNone/>
            </a:pPr>
            <a:r>
              <a:t>AI-powered insights provide personalized financial management and expense tracking for users.</a:t>
            </a:r>
            <a:endParaRPr lang="en-IN"/>
          </a:p>
          <a:p>
            <a:pPr marL="0" indent="0">
              <a:spcBef>
                <a:spcPts val="2500"/>
              </a:spcBef>
              <a:buFont typeface="Arial" panose="020B0604020202020204" pitchFamily="34" charset="0"/>
              <a:buNone/>
            </a:pPr>
            <a:r>
              <a:rPr lang="en-IN" b="1"/>
              <a:t>Regional and Merchant Focus</a:t>
            </a:r>
          </a:p>
          <a:p>
            <a:pPr marL="0" lvl="1" indent="0">
              <a:buFont typeface="Arial" panose="020B0604020202020204" pitchFamily="34" charset="0"/>
              <a:buNone/>
            </a:pPr>
            <a:r>
              <a:t>Focus on tier 2/3 cities with local language support and comprehensive merchant business tools.</a:t>
            </a:r>
            <a:endParaRPr lang="en-IN"/>
          </a:p>
        </p:txBody>
      </p:sp>
    </p:spTree>
    <p:extLst>
      <p:ext uri="{BB962C8B-B14F-4D97-AF65-F5344CB8AC3E}">
        <p14:creationId xmlns:p14="http://schemas.microsoft.com/office/powerpoint/2010/main" val="1558508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68DD3-4890-2773-7BA3-48E77AAF7448}"/>
              </a:ext>
            </a:extLst>
          </p:cNvPr>
          <p:cNvSpPr>
            <a:spLocks noGrp="1"/>
          </p:cNvSpPr>
          <p:nvPr>
            <p:ph type="ctrTitle"/>
          </p:nvPr>
        </p:nvSpPr>
        <p:spPr>
          <a:xfrm>
            <a:off x="612648" y="1001713"/>
            <a:ext cx="7909560" cy="5477510"/>
          </a:xfrm>
        </p:spPr>
        <p:txBody>
          <a:bodyPr anchor="b">
            <a:normAutofit/>
          </a:bodyPr>
          <a:lstStyle/>
          <a:p>
            <a:r>
              <a:rPr lang="en-IN"/>
              <a:t>Feature Requirements and Prioritisation</a:t>
            </a:r>
          </a:p>
        </p:txBody>
      </p:sp>
      <p:sp>
        <p:nvSpPr>
          <p:cNvPr id="4" name="Footer Placeholder 3">
            <a:extLst>
              <a:ext uri="{FF2B5EF4-FFF2-40B4-BE49-F238E27FC236}">
                <a16:creationId xmlns:a16="http://schemas.microsoft.com/office/drawing/2014/main" id="{22D254C5-0EA3-0DD6-DA43-AEDE9C214148}"/>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5" name="Date Placeholder 4">
            <a:extLst>
              <a:ext uri="{FF2B5EF4-FFF2-40B4-BE49-F238E27FC236}">
                <a16:creationId xmlns:a16="http://schemas.microsoft.com/office/drawing/2014/main" id="{344D2AE1-08FC-A78A-0289-20BABC505EF9}"/>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49B045A2-93A3-0245-952F-F70516988491}" type="datetime1">
              <a:rPr lang="en-US" smtClean="0"/>
              <a:pPr>
                <a:spcAft>
                  <a:spcPts val="600"/>
                </a:spcAft>
              </a:pPr>
              <a:t>9/26/2025</a:t>
            </a:fld>
            <a:endParaRPr lang="en-US"/>
          </a:p>
        </p:txBody>
      </p:sp>
      <p:sp>
        <p:nvSpPr>
          <p:cNvPr id="6" name="Slide Number Placeholder 5">
            <a:extLst>
              <a:ext uri="{FF2B5EF4-FFF2-40B4-BE49-F238E27FC236}">
                <a16:creationId xmlns:a16="http://schemas.microsoft.com/office/drawing/2014/main" id="{F40E60C3-3292-E307-C6E0-6398F8D34AEC}"/>
              </a:ext>
            </a:extLst>
          </p:cNvPr>
          <p:cNvSpPr>
            <a:spLocks noGrp="1"/>
          </p:cNvSpPr>
          <p:nvPr>
            <p:ph type="sldNum" sz="quarter" idx="12"/>
          </p:nvPr>
        </p:nvSpPr>
        <p:spPr>
          <a:xfrm>
            <a:off x="2" y="6492513"/>
            <a:ext cx="429207" cy="365125"/>
          </a:xfrm>
        </p:spPr>
        <p:txBody>
          <a:bodyPr anchor="ctr">
            <a:normAutofit/>
          </a:bodyPr>
          <a:lstStyle/>
          <a:p>
            <a:pPr>
              <a:spcAft>
                <a:spcPts val="600"/>
              </a:spcAft>
            </a:pPr>
            <a:fld id="{AEAA3239-9EA4-4A65-A281-97F994456D9F}" type="slidenum">
              <a:rPr lang="en-US" smtClean="0"/>
              <a:pPr>
                <a:spcAft>
                  <a:spcPts val="600"/>
                </a:spcAft>
              </a:pPr>
              <a:t>11</a:t>
            </a:fld>
            <a:endParaRPr lang="en-US"/>
          </a:p>
        </p:txBody>
      </p:sp>
    </p:spTree>
    <p:extLst>
      <p:ext uri="{BB962C8B-B14F-4D97-AF65-F5344CB8AC3E}">
        <p14:creationId xmlns:p14="http://schemas.microsoft.com/office/powerpoint/2010/main" val="2915361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767DB-700C-B684-F598-AAE4E7B41A26}"/>
              </a:ext>
            </a:extLst>
          </p:cNvPr>
          <p:cNvSpPr>
            <a:spLocks noGrp="1"/>
          </p:cNvSpPr>
          <p:nvPr>
            <p:ph type="title"/>
          </p:nvPr>
        </p:nvSpPr>
        <p:spPr>
          <a:xfrm>
            <a:off x="612646" y="634991"/>
            <a:ext cx="11323505" cy="755659"/>
          </a:xfrm>
        </p:spPr>
        <p:txBody>
          <a:bodyPr anchor="t">
            <a:normAutofit/>
          </a:bodyPr>
          <a:lstStyle/>
          <a:p>
            <a:r>
              <a:rPr lang="en-IN" sz="2800"/>
              <a:t>Feature Prioritisation Frameworks and MVP Features</a:t>
            </a:r>
          </a:p>
        </p:txBody>
      </p:sp>
      <p:sp>
        <p:nvSpPr>
          <p:cNvPr id="3" name="Footer Placeholder 2">
            <a:extLst>
              <a:ext uri="{FF2B5EF4-FFF2-40B4-BE49-F238E27FC236}">
                <a16:creationId xmlns:a16="http://schemas.microsoft.com/office/drawing/2014/main" id="{9303A6B6-7D23-0618-D7AF-1B029A7B5676}"/>
              </a:ext>
            </a:extLst>
          </p:cNvPr>
          <p:cNvSpPr>
            <a:spLocks noGrp="1"/>
          </p:cNvSpPr>
          <p:nvPr>
            <p:ph type="ftr" sz="quarter" idx="11"/>
          </p:nvPr>
        </p:nvSpPr>
        <p:spPr>
          <a:xfrm rot="16200000">
            <a:off x="-2067304" y="224196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45503D1C-A11F-B796-0A9F-963665CCA514}"/>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553ED406-9BBB-8243-8F57-F2904DFCFBBC}"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58A79D57-D9E4-E6DA-9859-B45C040E82D5}"/>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12</a:t>
            </a:fld>
            <a:endParaRPr lang="en-US"/>
          </a:p>
        </p:txBody>
      </p:sp>
      <p:graphicFrame>
        <p:nvGraphicFramePr>
          <p:cNvPr id="8" name="Content Placeholder 7">
            <a:extLst>
              <a:ext uri="{FF2B5EF4-FFF2-40B4-BE49-F238E27FC236}">
                <a16:creationId xmlns:a16="http://schemas.microsoft.com/office/drawing/2014/main" id="{6C5D93C2-688B-46DF-B9BD-84E4F11B7C99}"/>
              </a:ext>
            </a:extLst>
          </p:cNvPr>
          <p:cNvGraphicFramePr>
            <a:graphicFrameLocks noGrp="1"/>
          </p:cNvGraphicFramePr>
          <p:nvPr>
            <p:ph idx="1"/>
            <p:extLst>
              <p:ext uri="{D42A27DB-BD31-4B8C-83A1-F6EECF244321}">
                <p14:modId xmlns:p14="http://schemas.microsoft.com/office/powerpoint/2010/main" val="3764927370"/>
              </p:ext>
            </p:extLst>
          </p:nvPr>
        </p:nvGraphicFramePr>
        <p:xfrm>
          <a:off x="1396129" y="1572050"/>
          <a:ext cx="9756538" cy="4920463"/>
        </p:xfrm>
        <a:graphic>
          <a:graphicData uri="http://schemas.openxmlformats.org/drawingml/2006/table">
            <a:tbl>
              <a:tblPr firstRow="1" firstCol="1" bandRow="1">
                <a:noFill/>
                <a:tableStyleId>{5C22544A-7EE6-4342-B048-85BDC9FD1C3A}</a:tableStyleId>
              </a:tblPr>
              <a:tblGrid>
                <a:gridCol w="1358000">
                  <a:extLst>
                    <a:ext uri="{9D8B030D-6E8A-4147-A177-3AD203B41FA5}">
                      <a16:colId xmlns:a16="http://schemas.microsoft.com/office/drawing/2014/main" val="2856226285"/>
                    </a:ext>
                  </a:extLst>
                </a:gridCol>
                <a:gridCol w="1358000">
                  <a:extLst>
                    <a:ext uri="{9D8B030D-6E8A-4147-A177-3AD203B41FA5}">
                      <a16:colId xmlns:a16="http://schemas.microsoft.com/office/drawing/2014/main" val="1818588364"/>
                    </a:ext>
                  </a:extLst>
                </a:gridCol>
                <a:gridCol w="1358000">
                  <a:extLst>
                    <a:ext uri="{9D8B030D-6E8A-4147-A177-3AD203B41FA5}">
                      <a16:colId xmlns:a16="http://schemas.microsoft.com/office/drawing/2014/main" val="3265693460"/>
                    </a:ext>
                  </a:extLst>
                </a:gridCol>
                <a:gridCol w="1608544">
                  <a:extLst>
                    <a:ext uri="{9D8B030D-6E8A-4147-A177-3AD203B41FA5}">
                      <a16:colId xmlns:a16="http://schemas.microsoft.com/office/drawing/2014/main" val="3099740272"/>
                    </a:ext>
                  </a:extLst>
                </a:gridCol>
                <a:gridCol w="1358000">
                  <a:extLst>
                    <a:ext uri="{9D8B030D-6E8A-4147-A177-3AD203B41FA5}">
                      <a16:colId xmlns:a16="http://schemas.microsoft.com/office/drawing/2014/main" val="1359055554"/>
                    </a:ext>
                  </a:extLst>
                </a:gridCol>
                <a:gridCol w="1358000">
                  <a:extLst>
                    <a:ext uri="{9D8B030D-6E8A-4147-A177-3AD203B41FA5}">
                      <a16:colId xmlns:a16="http://schemas.microsoft.com/office/drawing/2014/main" val="186206332"/>
                    </a:ext>
                  </a:extLst>
                </a:gridCol>
                <a:gridCol w="1358000">
                  <a:extLst>
                    <a:ext uri="{9D8B030D-6E8A-4147-A177-3AD203B41FA5}">
                      <a16:colId xmlns:a16="http://schemas.microsoft.com/office/drawing/2014/main" val="3624149772"/>
                    </a:ext>
                  </a:extLst>
                </a:gridCol>
              </a:tblGrid>
              <a:tr h="670391">
                <a:tc>
                  <a:txBody>
                    <a:bodyPr/>
                    <a:lstStyle/>
                    <a:p>
                      <a:pPr>
                        <a:buNone/>
                      </a:pPr>
                      <a:r>
                        <a:rPr lang="en-IN" sz="1300" b="1" cap="all" spc="150">
                          <a:solidFill>
                            <a:schemeClr val="tx1"/>
                          </a:solidFill>
                          <a:effectLst/>
                        </a:rPr>
                        <a:t>Feature</a:t>
                      </a:r>
                    </a:p>
                  </a:txBody>
                  <a:tcPr marL="115143" marR="115143" marT="115143" marB="115143" anchor="ctr">
                    <a:lnL w="12700" cmpd="sng">
                      <a:noFill/>
                    </a:lnL>
                    <a:lnR w="12700" cmpd="sng">
                      <a:noFill/>
                    </a:lnR>
                    <a:lnT w="6350" cap="flat" cmpd="sng" algn="ctr">
                      <a:noFill/>
                      <a:prstDash val="solid"/>
                    </a:lnT>
                    <a:lnB w="19050" cap="flat" cmpd="sng" algn="ctr">
                      <a:noFill/>
                      <a:prstDash val="solid"/>
                    </a:lnB>
                    <a:solidFill>
                      <a:schemeClr val="accent1">
                        <a:lumMod val="40000"/>
                        <a:lumOff val="60000"/>
                      </a:schemeClr>
                    </a:solidFill>
                  </a:tcPr>
                </a:tc>
                <a:tc>
                  <a:txBody>
                    <a:bodyPr/>
                    <a:lstStyle/>
                    <a:p>
                      <a:pPr>
                        <a:buNone/>
                      </a:pPr>
                      <a:r>
                        <a:rPr lang="en-IN" sz="1300" b="1" cap="all" spc="150">
                          <a:solidFill>
                            <a:schemeClr val="tx1"/>
                          </a:solidFill>
                          <a:effectLst/>
                        </a:rPr>
                        <a:t>Reach</a:t>
                      </a:r>
                    </a:p>
                  </a:txBody>
                  <a:tcPr marL="115143" marR="115143" marT="115143" marB="115143" anchor="ctr">
                    <a:lnL w="12700" cmpd="sng">
                      <a:noFill/>
                    </a:lnL>
                    <a:lnR w="12700" cmpd="sng">
                      <a:noFill/>
                    </a:lnR>
                    <a:lnT w="6350" cap="flat" cmpd="sng" algn="ctr">
                      <a:noFill/>
                      <a:prstDash val="solid"/>
                    </a:lnT>
                    <a:lnB w="19050" cap="flat" cmpd="sng" algn="ctr">
                      <a:noFill/>
                      <a:prstDash val="solid"/>
                    </a:lnB>
                    <a:solidFill>
                      <a:schemeClr val="accent1">
                        <a:lumMod val="40000"/>
                        <a:lumOff val="60000"/>
                      </a:schemeClr>
                    </a:solidFill>
                  </a:tcPr>
                </a:tc>
                <a:tc>
                  <a:txBody>
                    <a:bodyPr/>
                    <a:lstStyle/>
                    <a:p>
                      <a:pPr>
                        <a:buNone/>
                      </a:pPr>
                      <a:r>
                        <a:rPr lang="en-IN" sz="1300" b="1" cap="all" spc="150">
                          <a:solidFill>
                            <a:schemeClr val="tx1"/>
                          </a:solidFill>
                          <a:effectLst/>
                        </a:rPr>
                        <a:t>Impact</a:t>
                      </a:r>
                    </a:p>
                  </a:txBody>
                  <a:tcPr marL="115143" marR="115143" marT="115143" marB="115143" anchor="ctr">
                    <a:lnL w="12700" cmpd="sng">
                      <a:noFill/>
                    </a:lnL>
                    <a:lnR w="12700" cmpd="sng">
                      <a:noFill/>
                    </a:lnR>
                    <a:lnT w="6350" cap="flat" cmpd="sng" algn="ctr">
                      <a:noFill/>
                      <a:prstDash val="solid"/>
                    </a:lnT>
                    <a:lnB w="19050" cap="flat" cmpd="sng" algn="ctr">
                      <a:noFill/>
                      <a:prstDash val="solid"/>
                    </a:lnB>
                    <a:solidFill>
                      <a:schemeClr val="accent1">
                        <a:lumMod val="40000"/>
                        <a:lumOff val="60000"/>
                      </a:schemeClr>
                    </a:solidFill>
                  </a:tcPr>
                </a:tc>
                <a:tc>
                  <a:txBody>
                    <a:bodyPr/>
                    <a:lstStyle/>
                    <a:p>
                      <a:pPr>
                        <a:buNone/>
                      </a:pPr>
                      <a:r>
                        <a:rPr lang="en-IN" sz="1300" b="1" cap="all" spc="150">
                          <a:solidFill>
                            <a:schemeClr val="tx1"/>
                          </a:solidFill>
                          <a:effectLst/>
                        </a:rPr>
                        <a:t>Confidence</a:t>
                      </a:r>
                    </a:p>
                  </a:txBody>
                  <a:tcPr marL="115143" marR="115143" marT="115143" marB="115143" anchor="ctr">
                    <a:lnL w="12700" cmpd="sng">
                      <a:noFill/>
                    </a:lnL>
                    <a:lnR w="12700" cmpd="sng">
                      <a:noFill/>
                    </a:lnR>
                    <a:lnT w="6350" cap="flat" cmpd="sng" algn="ctr">
                      <a:noFill/>
                      <a:prstDash val="solid"/>
                    </a:lnT>
                    <a:lnB w="19050" cap="flat" cmpd="sng" algn="ctr">
                      <a:noFill/>
                      <a:prstDash val="solid"/>
                    </a:lnB>
                    <a:solidFill>
                      <a:schemeClr val="accent1">
                        <a:lumMod val="40000"/>
                        <a:lumOff val="60000"/>
                      </a:schemeClr>
                    </a:solidFill>
                  </a:tcPr>
                </a:tc>
                <a:tc>
                  <a:txBody>
                    <a:bodyPr/>
                    <a:lstStyle/>
                    <a:p>
                      <a:pPr>
                        <a:buNone/>
                      </a:pPr>
                      <a:r>
                        <a:rPr lang="en-IN" sz="1300" b="1" cap="all" spc="150">
                          <a:solidFill>
                            <a:schemeClr val="tx1"/>
                          </a:solidFill>
                          <a:effectLst/>
                        </a:rPr>
                        <a:t>Effort</a:t>
                      </a:r>
                    </a:p>
                  </a:txBody>
                  <a:tcPr marL="115143" marR="115143" marT="115143" marB="115143" anchor="ctr">
                    <a:lnL w="12700" cmpd="sng">
                      <a:noFill/>
                    </a:lnL>
                    <a:lnR w="12700" cmpd="sng">
                      <a:noFill/>
                    </a:lnR>
                    <a:lnT w="6350" cap="flat" cmpd="sng" algn="ctr">
                      <a:noFill/>
                      <a:prstDash val="solid"/>
                    </a:lnT>
                    <a:lnB w="19050" cap="flat" cmpd="sng" algn="ctr">
                      <a:noFill/>
                      <a:prstDash val="solid"/>
                    </a:lnB>
                    <a:solidFill>
                      <a:schemeClr val="accent1">
                        <a:lumMod val="40000"/>
                        <a:lumOff val="60000"/>
                      </a:schemeClr>
                    </a:solidFill>
                  </a:tcPr>
                </a:tc>
                <a:tc>
                  <a:txBody>
                    <a:bodyPr/>
                    <a:lstStyle/>
                    <a:p>
                      <a:pPr>
                        <a:buNone/>
                      </a:pPr>
                      <a:r>
                        <a:rPr lang="en-IN" sz="1300" b="1" cap="all" spc="150">
                          <a:solidFill>
                            <a:schemeClr val="tx1"/>
                          </a:solidFill>
                          <a:effectLst/>
                        </a:rPr>
                        <a:t>RICE Score</a:t>
                      </a:r>
                    </a:p>
                  </a:txBody>
                  <a:tcPr marL="115143" marR="115143" marT="115143" marB="115143" anchor="ctr">
                    <a:lnL w="12700" cmpd="sng">
                      <a:noFill/>
                    </a:lnL>
                    <a:lnR w="12700" cmpd="sng">
                      <a:noFill/>
                    </a:lnR>
                    <a:lnT w="6350" cap="flat" cmpd="sng" algn="ctr">
                      <a:noFill/>
                      <a:prstDash val="solid"/>
                    </a:lnT>
                    <a:lnB w="19050" cap="flat" cmpd="sng" algn="ctr">
                      <a:noFill/>
                      <a:prstDash val="solid"/>
                    </a:lnB>
                    <a:solidFill>
                      <a:schemeClr val="accent1">
                        <a:lumMod val="40000"/>
                        <a:lumOff val="60000"/>
                      </a:schemeClr>
                    </a:solidFill>
                  </a:tcPr>
                </a:tc>
                <a:tc>
                  <a:txBody>
                    <a:bodyPr/>
                    <a:lstStyle/>
                    <a:p>
                      <a:pPr>
                        <a:buNone/>
                      </a:pPr>
                      <a:r>
                        <a:rPr lang="en-IN" sz="1300" b="1" cap="all" spc="150">
                          <a:solidFill>
                            <a:schemeClr val="tx1"/>
                          </a:solidFill>
                          <a:effectLst/>
                        </a:rPr>
                        <a:t>Priority</a:t>
                      </a:r>
                    </a:p>
                  </a:txBody>
                  <a:tcPr marL="115143" marR="115143" marT="115143" marB="115143" anchor="ctr">
                    <a:lnL w="12700" cmpd="sng">
                      <a:noFill/>
                    </a:lnL>
                    <a:lnR w="12700" cmpd="sng">
                      <a:noFill/>
                    </a:lnR>
                    <a:lnT w="6350" cap="flat" cmpd="sng" algn="ctr">
                      <a:noFill/>
                      <a:prstDash val="solid"/>
                    </a:lnT>
                    <a:lnB w="19050" cap="flat" cmpd="sng" algn="ctr">
                      <a:noFill/>
                      <a:prstDash val="solid"/>
                    </a:lnB>
                    <a:solidFill>
                      <a:schemeClr val="accent1">
                        <a:lumMod val="40000"/>
                        <a:lumOff val="60000"/>
                      </a:schemeClr>
                    </a:solidFill>
                  </a:tcPr>
                </a:tc>
                <a:extLst>
                  <a:ext uri="{0D108BD9-81ED-4DB2-BD59-A6C34878D82A}">
                    <a16:rowId xmlns:a16="http://schemas.microsoft.com/office/drawing/2014/main" val="1740147013"/>
                  </a:ext>
                </a:extLst>
              </a:tr>
              <a:tr h="427311">
                <a:tc>
                  <a:txBody>
                    <a:bodyPr/>
                    <a:lstStyle/>
                    <a:p>
                      <a:pPr>
                        <a:buNone/>
                      </a:pPr>
                      <a:r>
                        <a:rPr lang="en-IN" sz="1100" b="1" cap="none" spc="0">
                          <a:solidFill>
                            <a:schemeClr val="tx1"/>
                          </a:solidFill>
                          <a:effectLst/>
                        </a:rPr>
                        <a:t>UPI Integration</a:t>
                      </a:r>
                    </a:p>
                  </a:txBody>
                  <a:tcPr marL="115143" marR="115143" marT="115143" marB="115143" anchor="ctr">
                    <a:lnL w="12700" cmpd="sng">
                      <a:noFill/>
                      <a:prstDash val="solid"/>
                    </a:lnL>
                    <a:lnR w="12700" cmpd="sng">
                      <a:noFill/>
                      <a:prstDash val="solid"/>
                    </a:lnR>
                    <a:lnT w="19050" cap="flat" cmpd="sng" algn="ctr">
                      <a:noFill/>
                      <a:prstDash val="solid"/>
                    </a:lnT>
                    <a:lnB w="12700" cmpd="sng">
                      <a:noFill/>
                      <a:prstDash val="solid"/>
                    </a:lnB>
                    <a:noFill/>
                  </a:tcPr>
                </a:tc>
                <a:tc>
                  <a:txBody>
                    <a:bodyPr/>
                    <a:lstStyle/>
                    <a:p>
                      <a:pPr>
                        <a:buNone/>
                      </a:pPr>
                      <a:r>
                        <a:rPr lang="en-IN" sz="1100" cap="none" spc="0">
                          <a:solidFill>
                            <a:schemeClr val="tx1"/>
                          </a:solidFill>
                          <a:effectLst/>
                        </a:rPr>
                        <a:t>5M</a:t>
                      </a:r>
                    </a:p>
                  </a:txBody>
                  <a:tcPr marL="115143" marR="115143" marT="115143" marB="115143" anchor="ctr">
                    <a:lnL w="12700" cmpd="sng">
                      <a:noFill/>
                      <a:prstDash val="solid"/>
                    </a:lnL>
                    <a:lnR w="12700" cmpd="sng">
                      <a:noFill/>
                      <a:prstDash val="solid"/>
                    </a:lnR>
                    <a:lnT w="19050" cap="flat" cmpd="sng" algn="ctr">
                      <a:noFill/>
                      <a:prstDash val="solid"/>
                    </a:lnT>
                    <a:lnB w="12700" cmpd="sng">
                      <a:noFill/>
                      <a:prstDash val="solid"/>
                    </a:lnB>
                    <a:noFill/>
                  </a:tcPr>
                </a:tc>
                <a:tc>
                  <a:txBody>
                    <a:bodyPr/>
                    <a:lstStyle/>
                    <a:p>
                      <a:pPr>
                        <a:buNone/>
                      </a:pPr>
                      <a:r>
                        <a:rPr lang="en-IN" sz="1100" cap="none" spc="0">
                          <a:solidFill>
                            <a:schemeClr val="tx1"/>
                          </a:solidFill>
                          <a:effectLst/>
                        </a:rPr>
                        <a:t>3</a:t>
                      </a:r>
                    </a:p>
                  </a:txBody>
                  <a:tcPr marL="115143" marR="115143" marT="115143" marB="115143" anchor="ctr">
                    <a:lnL w="12700" cmpd="sng">
                      <a:noFill/>
                      <a:prstDash val="solid"/>
                    </a:lnL>
                    <a:lnR w="12700" cmpd="sng">
                      <a:noFill/>
                      <a:prstDash val="solid"/>
                    </a:lnR>
                    <a:lnT w="19050" cap="flat" cmpd="sng" algn="ctr">
                      <a:noFill/>
                      <a:prstDash val="solid"/>
                    </a:lnT>
                    <a:lnB w="12700" cmpd="sng">
                      <a:noFill/>
                      <a:prstDash val="solid"/>
                    </a:lnB>
                    <a:noFill/>
                  </a:tcPr>
                </a:tc>
                <a:tc>
                  <a:txBody>
                    <a:bodyPr/>
                    <a:lstStyle/>
                    <a:p>
                      <a:pPr>
                        <a:buNone/>
                      </a:pPr>
                      <a:r>
                        <a:rPr lang="en-IN" sz="1100" cap="none" spc="0">
                          <a:solidFill>
                            <a:schemeClr val="tx1"/>
                          </a:solidFill>
                          <a:effectLst/>
                        </a:rPr>
                        <a:t>90%</a:t>
                      </a:r>
                    </a:p>
                  </a:txBody>
                  <a:tcPr marL="115143" marR="115143" marT="115143" marB="115143" anchor="ctr">
                    <a:lnL w="12700" cmpd="sng">
                      <a:noFill/>
                      <a:prstDash val="solid"/>
                    </a:lnL>
                    <a:lnR w="12700" cmpd="sng">
                      <a:noFill/>
                      <a:prstDash val="solid"/>
                    </a:lnR>
                    <a:lnT w="19050" cap="flat" cmpd="sng" algn="ctr">
                      <a:noFill/>
                      <a:prstDash val="solid"/>
                    </a:lnT>
                    <a:lnB w="12700" cmpd="sng">
                      <a:noFill/>
                      <a:prstDash val="solid"/>
                    </a:lnB>
                    <a:noFill/>
                  </a:tcPr>
                </a:tc>
                <a:tc>
                  <a:txBody>
                    <a:bodyPr/>
                    <a:lstStyle/>
                    <a:p>
                      <a:pPr>
                        <a:buNone/>
                      </a:pPr>
                      <a:r>
                        <a:rPr lang="en-IN" sz="1100" cap="none" spc="0">
                          <a:solidFill>
                            <a:schemeClr val="tx1"/>
                          </a:solidFill>
                          <a:effectLst/>
                        </a:rPr>
                        <a:t>8</a:t>
                      </a:r>
                    </a:p>
                  </a:txBody>
                  <a:tcPr marL="115143" marR="115143" marT="115143" marB="115143" anchor="ctr">
                    <a:lnL w="12700" cmpd="sng">
                      <a:noFill/>
                      <a:prstDash val="solid"/>
                    </a:lnL>
                    <a:lnR w="12700" cmpd="sng">
                      <a:noFill/>
                      <a:prstDash val="solid"/>
                    </a:lnR>
                    <a:lnT w="19050" cap="flat" cmpd="sng" algn="ctr">
                      <a:noFill/>
                      <a:prstDash val="solid"/>
                    </a:lnT>
                    <a:lnB w="12700" cmpd="sng">
                      <a:noFill/>
                      <a:prstDash val="solid"/>
                    </a:lnB>
                    <a:noFill/>
                  </a:tcPr>
                </a:tc>
                <a:tc>
                  <a:txBody>
                    <a:bodyPr/>
                    <a:lstStyle/>
                    <a:p>
                      <a:pPr>
                        <a:buNone/>
                      </a:pPr>
                      <a:r>
                        <a:rPr lang="en-IN" sz="1100" cap="none" spc="0">
                          <a:solidFill>
                            <a:schemeClr val="tx1"/>
                          </a:solidFill>
                          <a:effectLst/>
                        </a:rPr>
                        <a:t>168.75</a:t>
                      </a:r>
                    </a:p>
                  </a:txBody>
                  <a:tcPr marL="115143" marR="115143" marT="115143" marB="115143" anchor="ctr">
                    <a:lnL w="12700" cmpd="sng">
                      <a:noFill/>
                      <a:prstDash val="solid"/>
                    </a:lnL>
                    <a:lnR w="12700" cmpd="sng">
                      <a:noFill/>
                      <a:prstDash val="solid"/>
                    </a:lnR>
                    <a:lnT w="19050" cap="flat" cmpd="sng" algn="ctr">
                      <a:noFill/>
                      <a:prstDash val="solid"/>
                    </a:lnT>
                    <a:lnB w="12700" cmpd="sng">
                      <a:noFill/>
                      <a:prstDash val="solid"/>
                    </a:lnB>
                    <a:noFill/>
                  </a:tcPr>
                </a:tc>
                <a:tc>
                  <a:txBody>
                    <a:bodyPr/>
                    <a:lstStyle/>
                    <a:p>
                      <a:pPr>
                        <a:buNone/>
                      </a:pPr>
                      <a:r>
                        <a:rPr lang="en-IN" sz="1100" cap="none" spc="0">
                          <a:solidFill>
                            <a:schemeClr val="tx1"/>
                          </a:solidFill>
                          <a:effectLst/>
                        </a:rPr>
                        <a:t>P0</a:t>
                      </a:r>
                    </a:p>
                  </a:txBody>
                  <a:tcPr marL="115143" marR="115143" marT="115143" marB="115143" anchor="ctr">
                    <a:lnL w="12700" cmpd="sng">
                      <a:noFill/>
                      <a:prstDash val="solid"/>
                    </a:lnL>
                    <a:lnR w="12700" cmpd="sng">
                      <a:noFill/>
                      <a:prstDash val="solid"/>
                    </a:lnR>
                    <a:lnT w="19050" cap="flat" cmpd="sng" algn="ctr">
                      <a:noFill/>
                      <a:prstDash val="solid"/>
                    </a:lnT>
                    <a:lnB w="12700" cmpd="sng">
                      <a:noFill/>
                      <a:prstDash val="solid"/>
                    </a:lnB>
                    <a:noFill/>
                  </a:tcPr>
                </a:tc>
                <a:extLst>
                  <a:ext uri="{0D108BD9-81ED-4DB2-BD59-A6C34878D82A}">
                    <a16:rowId xmlns:a16="http://schemas.microsoft.com/office/drawing/2014/main" val="2319624381"/>
                  </a:ext>
                </a:extLst>
              </a:tr>
              <a:tr h="427311">
                <a:tc>
                  <a:txBody>
                    <a:bodyPr/>
                    <a:lstStyle/>
                    <a:p>
                      <a:pPr>
                        <a:buNone/>
                      </a:pPr>
                      <a:r>
                        <a:rPr lang="en-IN" sz="1100" b="1" cap="none" spc="0">
                          <a:solidFill>
                            <a:schemeClr val="tx1"/>
                          </a:solidFill>
                          <a:effectLst/>
                        </a:rPr>
                        <a:t>P2P Transfers</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5M</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3</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95%</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6</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237.50</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P0</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604979361"/>
                  </a:ext>
                </a:extLst>
              </a:tr>
              <a:tr h="427311">
                <a:tc>
                  <a:txBody>
                    <a:bodyPr/>
                    <a:lstStyle/>
                    <a:p>
                      <a:pPr>
                        <a:buNone/>
                      </a:pPr>
                      <a:r>
                        <a:rPr lang="en-IN" sz="1100" b="1" cap="none" spc="0">
                          <a:solidFill>
                            <a:schemeClr val="tx1"/>
                          </a:solidFill>
                          <a:effectLst/>
                        </a:rPr>
                        <a:t>Bill Payments</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IN" sz="1100" cap="none" spc="0">
                          <a:solidFill>
                            <a:schemeClr val="tx1"/>
                          </a:solidFill>
                          <a:effectLst/>
                        </a:rPr>
                        <a:t>3M</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IN" sz="1100" cap="none" spc="0">
                          <a:solidFill>
                            <a:schemeClr val="tx1"/>
                          </a:solidFill>
                          <a:effectLst/>
                        </a:rPr>
                        <a:t>2</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IN" sz="1100" cap="none" spc="0">
                          <a:solidFill>
                            <a:schemeClr val="tx1"/>
                          </a:solidFill>
                          <a:effectLst/>
                        </a:rPr>
                        <a:t>85%</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IN" sz="1100" cap="none" spc="0">
                          <a:solidFill>
                            <a:schemeClr val="tx1"/>
                          </a:solidFill>
                          <a:effectLst/>
                        </a:rPr>
                        <a:t>4</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IN" sz="1100" cap="none" spc="0">
                          <a:solidFill>
                            <a:schemeClr val="tx1"/>
                          </a:solidFill>
                          <a:effectLst/>
                        </a:rPr>
                        <a:t>127.50</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IN" sz="1100" cap="none" spc="0">
                          <a:solidFill>
                            <a:schemeClr val="tx1"/>
                          </a:solidFill>
                          <a:effectLst/>
                        </a:rPr>
                        <a:t>P0</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201716197"/>
                  </a:ext>
                </a:extLst>
              </a:tr>
              <a:tr h="593629">
                <a:tc>
                  <a:txBody>
                    <a:bodyPr/>
                    <a:lstStyle/>
                    <a:p>
                      <a:pPr>
                        <a:buNone/>
                      </a:pPr>
                      <a:r>
                        <a:rPr lang="en-IN" sz="1100" b="1" cap="none" spc="0">
                          <a:solidFill>
                            <a:schemeClr val="tx1"/>
                          </a:solidFill>
                          <a:effectLst/>
                        </a:rPr>
                        <a:t>QR Code Payments</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4M</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3</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90%</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5</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216.00</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P0</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296861320"/>
                  </a:ext>
                </a:extLst>
              </a:tr>
              <a:tr h="593629">
                <a:tc>
                  <a:txBody>
                    <a:bodyPr/>
                    <a:lstStyle/>
                    <a:p>
                      <a:pPr>
                        <a:buNone/>
                      </a:pPr>
                      <a:r>
                        <a:rPr lang="en-IN" sz="1100" b="1" cap="none" spc="0">
                          <a:solidFill>
                            <a:schemeClr val="tx1"/>
                          </a:solidFill>
                          <a:effectLst/>
                        </a:rPr>
                        <a:t>Expense Tracking</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IN" sz="1100" cap="none" spc="0">
                          <a:solidFill>
                            <a:schemeClr val="tx1"/>
                          </a:solidFill>
                          <a:effectLst/>
                        </a:rPr>
                        <a:t>2M</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IN" sz="1100" cap="none" spc="0">
                          <a:solidFill>
                            <a:schemeClr val="tx1"/>
                          </a:solidFill>
                          <a:effectLst/>
                        </a:rPr>
                        <a:t>3</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IN" sz="1100" cap="none" spc="0">
                          <a:solidFill>
                            <a:schemeClr val="tx1"/>
                          </a:solidFill>
                          <a:effectLst/>
                        </a:rPr>
                        <a:t>80%</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IN" sz="1100" cap="none" spc="0">
                          <a:solidFill>
                            <a:schemeClr val="tx1"/>
                          </a:solidFill>
                          <a:effectLst/>
                        </a:rPr>
                        <a:t>6</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IN" sz="1100" cap="none" spc="0">
                          <a:solidFill>
                            <a:schemeClr val="tx1"/>
                          </a:solidFill>
                          <a:effectLst/>
                        </a:rPr>
                        <a:t>80.00</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IN" sz="1100" cap="none" spc="0">
                          <a:solidFill>
                            <a:schemeClr val="tx1"/>
                          </a:solidFill>
                          <a:effectLst/>
                        </a:rPr>
                        <a:t>P1</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981184706"/>
                  </a:ext>
                </a:extLst>
              </a:tr>
              <a:tr h="593629">
                <a:tc>
                  <a:txBody>
                    <a:bodyPr/>
                    <a:lstStyle/>
                    <a:p>
                      <a:pPr>
                        <a:buNone/>
                      </a:pPr>
                      <a:r>
                        <a:rPr lang="en-IN" sz="1100" b="1" cap="none" spc="0">
                          <a:solidFill>
                            <a:schemeClr val="tx1"/>
                          </a:solidFill>
                          <a:effectLst/>
                        </a:rPr>
                        <a:t>Merchant Discovery</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1.5M</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2</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70%</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7</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30.00</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P1</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554128724"/>
                  </a:ext>
                </a:extLst>
              </a:tr>
              <a:tr h="593629">
                <a:tc>
                  <a:txBody>
                    <a:bodyPr/>
                    <a:lstStyle/>
                    <a:p>
                      <a:pPr>
                        <a:buNone/>
                      </a:pPr>
                      <a:r>
                        <a:rPr lang="en-IN" sz="1100" b="1" cap="none" spc="0">
                          <a:solidFill>
                            <a:schemeClr val="tx1"/>
                          </a:solidFill>
                          <a:effectLst/>
                        </a:rPr>
                        <a:t>Rewards Program</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IN" sz="1100" cap="none" spc="0">
                          <a:solidFill>
                            <a:schemeClr val="tx1"/>
                          </a:solidFill>
                          <a:effectLst/>
                        </a:rPr>
                        <a:t>2M</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IN" sz="1100" cap="none" spc="0">
                          <a:solidFill>
                            <a:schemeClr val="tx1"/>
                          </a:solidFill>
                          <a:effectLst/>
                        </a:rPr>
                        <a:t>2</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IN" sz="1100" cap="none" spc="0">
                          <a:solidFill>
                            <a:schemeClr val="tx1"/>
                          </a:solidFill>
                          <a:effectLst/>
                        </a:rPr>
                        <a:t>75%</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IN" sz="1100" cap="none" spc="0">
                          <a:solidFill>
                            <a:schemeClr val="tx1"/>
                          </a:solidFill>
                          <a:effectLst/>
                        </a:rPr>
                        <a:t>8</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IN" sz="1100" cap="none" spc="0">
                          <a:solidFill>
                            <a:schemeClr val="tx1"/>
                          </a:solidFill>
                          <a:effectLst/>
                        </a:rPr>
                        <a:t>37.50</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IN" sz="1100" cap="none" spc="0">
                          <a:solidFill>
                            <a:schemeClr val="tx1"/>
                          </a:solidFill>
                          <a:effectLst/>
                        </a:rPr>
                        <a:t>P2</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670902516"/>
                  </a:ext>
                </a:extLst>
              </a:tr>
              <a:tr h="593629">
                <a:tc>
                  <a:txBody>
                    <a:bodyPr/>
                    <a:lstStyle/>
                    <a:p>
                      <a:pPr>
                        <a:buNone/>
                      </a:pPr>
                      <a:r>
                        <a:rPr lang="en-IN" sz="1100" b="1" cap="none" spc="0">
                          <a:solidFill>
                            <a:schemeClr val="tx1"/>
                          </a:solidFill>
                          <a:effectLst/>
                        </a:rPr>
                        <a:t>Business Dashboard</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500K</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3</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85%</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10</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12.75</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1100" cap="none" spc="0">
                          <a:solidFill>
                            <a:schemeClr val="tx1"/>
                          </a:solidFill>
                          <a:effectLst/>
                        </a:rPr>
                        <a:t>P2</a:t>
                      </a:r>
                    </a:p>
                  </a:txBody>
                  <a:tcPr marL="115143" marR="115143" marT="115143" marB="115143"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96105658"/>
                  </a:ext>
                </a:extLst>
              </a:tr>
            </a:tbl>
          </a:graphicData>
        </a:graphic>
      </p:graphicFrame>
    </p:spTree>
    <p:extLst>
      <p:ext uri="{BB962C8B-B14F-4D97-AF65-F5344CB8AC3E}">
        <p14:creationId xmlns:p14="http://schemas.microsoft.com/office/powerpoint/2010/main" val="2208435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FA8FC-C8C9-8FFB-9D32-880D7988A508}"/>
              </a:ext>
            </a:extLst>
          </p:cNvPr>
          <p:cNvSpPr>
            <a:spLocks noGrp="1"/>
          </p:cNvSpPr>
          <p:nvPr>
            <p:ph type="title"/>
          </p:nvPr>
        </p:nvSpPr>
        <p:spPr>
          <a:xfrm>
            <a:off x="2790911" y="2133600"/>
            <a:ext cx="6623436" cy="1070776"/>
          </a:xfrm>
        </p:spPr>
        <p:txBody>
          <a:bodyPr anchor="b">
            <a:normAutofit/>
          </a:bodyPr>
          <a:lstStyle/>
          <a:p>
            <a:r>
              <a:rPr lang="en-IN" sz="3300"/>
              <a:t>Enhanced Features and Future Roadmap</a:t>
            </a:r>
          </a:p>
        </p:txBody>
      </p:sp>
      <p:sp>
        <p:nvSpPr>
          <p:cNvPr id="3" name="Footer Placeholder 2">
            <a:extLst>
              <a:ext uri="{FF2B5EF4-FFF2-40B4-BE49-F238E27FC236}">
                <a16:creationId xmlns:a16="http://schemas.microsoft.com/office/drawing/2014/main" id="{1E12D857-B259-F661-E60F-1F30114D707F}"/>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766FAB63-5625-EDC7-4AA0-A672BB5D813F}"/>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553ED406-9BBB-8243-8F57-F2904DFCFBBC}"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5CADC993-FEC9-81AE-1B03-7340E4EC375F}"/>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13</a:t>
            </a:fld>
            <a:endParaRPr lang="en-US"/>
          </a:p>
        </p:txBody>
      </p:sp>
      <p:graphicFrame>
        <p:nvGraphicFramePr>
          <p:cNvPr id="8" name="Content Placeholder 7">
            <a:extLst>
              <a:ext uri="{FF2B5EF4-FFF2-40B4-BE49-F238E27FC236}">
                <a16:creationId xmlns:a16="http://schemas.microsoft.com/office/drawing/2014/main" id="{B2A6DA38-93FF-4BCA-BFDD-6C7D134EDD99}"/>
              </a:ext>
            </a:extLst>
          </p:cNvPr>
          <p:cNvGraphicFramePr>
            <a:graphicFrameLocks noGrp="1"/>
          </p:cNvGraphicFramePr>
          <p:nvPr>
            <p:ph sz="quarter" idx="13"/>
            <p:extLst>
              <p:ext uri="{D42A27DB-BD31-4B8C-83A1-F6EECF244321}">
                <p14:modId xmlns:p14="http://schemas.microsoft.com/office/powerpoint/2010/main" val="485089239"/>
              </p:ext>
            </p:extLst>
          </p:nvPr>
        </p:nvGraphicFramePr>
        <p:xfrm>
          <a:off x="3945748" y="3335338"/>
          <a:ext cx="4305267" cy="2151062"/>
        </p:xfrm>
        <a:graphic>
          <a:graphicData uri="http://schemas.openxmlformats.org/drawingml/2006/table">
            <a:tbl>
              <a:tblPr firstRow="1" firstCol="1" bandRow="1">
                <a:noFill/>
                <a:tableStyleId>{5C22544A-7EE6-4342-B048-85BDC9FD1C3A}</a:tableStyleId>
              </a:tblPr>
              <a:tblGrid>
                <a:gridCol w="643487">
                  <a:extLst>
                    <a:ext uri="{9D8B030D-6E8A-4147-A177-3AD203B41FA5}">
                      <a16:colId xmlns:a16="http://schemas.microsoft.com/office/drawing/2014/main" val="3799516015"/>
                    </a:ext>
                  </a:extLst>
                </a:gridCol>
                <a:gridCol w="526305">
                  <a:extLst>
                    <a:ext uri="{9D8B030D-6E8A-4147-A177-3AD203B41FA5}">
                      <a16:colId xmlns:a16="http://schemas.microsoft.com/office/drawing/2014/main" val="2062051266"/>
                    </a:ext>
                  </a:extLst>
                </a:gridCol>
                <a:gridCol w="559496">
                  <a:extLst>
                    <a:ext uri="{9D8B030D-6E8A-4147-A177-3AD203B41FA5}">
                      <a16:colId xmlns:a16="http://schemas.microsoft.com/office/drawing/2014/main" val="658909062"/>
                    </a:ext>
                  </a:extLst>
                </a:gridCol>
                <a:gridCol w="831792">
                  <a:extLst>
                    <a:ext uri="{9D8B030D-6E8A-4147-A177-3AD203B41FA5}">
                      <a16:colId xmlns:a16="http://schemas.microsoft.com/office/drawing/2014/main" val="2020971358"/>
                    </a:ext>
                  </a:extLst>
                </a:gridCol>
                <a:gridCol w="573720">
                  <a:extLst>
                    <a:ext uri="{9D8B030D-6E8A-4147-A177-3AD203B41FA5}">
                      <a16:colId xmlns:a16="http://schemas.microsoft.com/office/drawing/2014/main" val="4073215636"/>
                    </a:ext>
                  </a:extLst>
                </a:gridCol>
                <a:gridCol w="526982">
                  <a:extLst>
                    <a:ext uri="{9D8B030D-6E8A-4147-A177-3AD203B41FA5}">
                      <a16:colId xmlns:a16="http://schemas.microsoft.com/office/drawing/2014/main" val="1581077036"/>
                    </a:ext>
                  </a:extLst>
                </a:gridCol>
                <a:gridCol w="643487">
                  <a:extLst>
                    <a:ext uri="{9D8B030D-6E8A-4147-A177-3AD203B41FA5}">
                      <a16:colId xmlns:a16="http://schemas.microsoft.com/office/drawing/2014/main" val="1863111018"/>
                    </a:ext>
                  </a:extLst>
                </a:gridCol>
              </a:tblGrid>
              <a:tr h="340737">
                <a:tc>
                  <a:txBody>
                    <a:bodyPr/>
                    <a:lstStyle/>
                    <a:p>
                      <a:pPr>
                        <a:buNone/>
                      </a:pPr>
                      <a:r>
                        <a:rPr lang="en-IN" sz="700" b="1" cap="all" spc="150">
                          <a:solidFill>
                            <a:schemeClr val="tx1"/>
                          </a:solidFill>
                          <a:effectLst/>
                        </a:rPr>
                        <a:t>Feature</a:t>
                      </a:r>
                    </a:p>
                  </a:txBody>
                  <a:tcPr marL="58523" marR="58523" marT="58523" marB="58523" anchor="ctr">
                    <a:lnL w="12700" cmpd="sng">
                      <a:noFill/>
                    </a:lnL>
                    <a:lnR w="12700" cmpd="sng">
                      <a:noFill/>
                    </a:lnR>
                    <a:lnT w="6350" cap="flat" cmpd="sng" algn="ctr">
                      <a:noFill/>
                      <a:prstDash val="solid"/>
                    </a:lnT>
                    <a:lnB w="6350" cap="flat" cmpd="sng" algn="ctr">
                      <a:noFill/>
                      <a:prstDash val="solid"/>
                    </a:lnB>
                    <a:solidFill>
                      <a:schemeClr val="accent1"/>
                    </a:solidFill>
                  </a:tcPr>
                </a:tc>
                <a:tc>
                  <a:txBody>
                    <a:bodyPr/>
                    <a:lstStyle/>
                    <a:p>
                      <a:pPr>
                        <a:buNone/>
                      </a:pPr>
                      <a:r>
                        <a:rPr lang="en-IN" sz="700" b="1" cap="all" spc="150">
                          <a:solidFill>
                            <a:schemeClr val="tx1"/>
                          </a:solidFill>
                          <a:effectLst/>
                        </a:rPr>
                        <a:t>Reach</a:t>
                      </a:r>
                    </a:p>
                  </a:txBody>
                  <a:tcPr marL="58523" marR="58523" marT="58523" marB="58523" anchor="ctr">
                    <a:lnL w="12700" cmpd="sng">
                      <a:noFill/>
                    </a:lnL>
                    <a:lnR w="12700" cmpd="sng">
                      <a:noFill/>
                    </a:lnR>
                    <a:lnT w="6350" cap="flat" cmpd="sng" algn="ctr">
                      <a:noFill/>
                      <a:prstDash val="solid"/>
                    </a:lnT>
                    <a:lnB w="6350" cap="flat" cmpd="sng" algn="ctr">
                      <a:noFill/>
                      <a:prstDash val="solid"/>
                    </a:lnB>
                    <a:solidFill>
                      <a:schemeClr val="accent1"/>
                    </a:solidFill>
                  </a:tcPr>
                </a:tc>
                <a:tc>
                  <a:txBody>
                    <a:bodyPr/>
                    <a:lstStyle/>
                    <a:p>
                      <a:pPr>
                        <a:buNone/>
                      </a:pPr>
                      <a:r>
                        <a:rPr lang="en-IN" sz="700" b="1" cap="all" spc="150">
                          <a:solidFill>
                            <a:schemeClr val="tx1"/>
                          </a:solidFill>
                          <a:effectLst/>
                        </a:rPr>
                        <a:t>Impact</a:t>
                      </a:r>
                    </a:p>
                  </a:txBody>
                  <a:tcPr marL="58523" marR="58523" marT="58523" marB="58523" anchor="ctr">
                    <a:lnL w="12700" cmpd="sng">
                      <a:noFill/>
                    </a:lnL>
                    <a:lnR w="12700" cmpd="sng">
                      <a:noFill/>
                    </a:lnR>
                    <a:lnT w="6350" cap="flat" cmpd="sng" algn="ctr">
                      <a:noFill/>
                      <a:prstDash val="solid"/>
                    </a:lnT>
                    <a:lnB w="6350" cap="flat" cmpd="sng" algn="ctr">
                      <a:noFill/>
                      <a:prstDash val="solid"/>
                    </a:lnB>
                    <a:solidFill>
                      <a:schemeClr val="accent1"/>
                    </a:solidFill>
                  </a:tcPr>
                </a:tc>
                <a:tc>
                  <a:txBody>
                    <a:bodyPr/>
                    <a:lstStyle/>
                    <a:p>
                      <a:pPr>
                        <a:buNone/>
                      </a:pPr>
                      <a:r>
                        <a:rPr lang="en-IN" sz="700" b="1" cap="all" spc="150">
                          <a:solidFill>
                            <a:schemeClr val="tx1"/>
                          </a:solidFill>
                          <a:effectLst/>
                        </a:rPr>
                        <a:t>Confidence</a:t>
                      </a:r>
                    </a:p>
                  </a:txBody>
                  <a:tcPr marL="58523" marR="58523" marT="58523" marB="58523" anchor="ctr">
                    <a:lnL w="12700" cmpd="sng">
                      <a:noFill/>
                    </a:lnL>
                    <a:lnR w="12700" cmpd="sng">
                      <a:noFill/>
                    </a:lnR>
                    <a:lnT w="6350" cap="flat" cmpd="sng" algn="ctr">
                      <a:noFill/>
                      <a:prstDash val="solid"/>
                    </a:lnT>
                    <a:lnB w="6350" cap="flat" cmpd="sng" algn="ctr">
                      <a:noFill/>
                      <a:prstDash val="solid"/>
                    </a:lnB>
                    <a:solidFill>
                      <a:schemeClr val="accent1"/>
                    </a:solidFill>
                  </a:tcPr>
                </a:tc>
                <a:tc>
                  <a:txBody>
                    <a:bodyPr/>
                    <a:lstStyle/>
                    <a:p>
                      <a:pPr>
                        <a:buNone/>
                      </a:pPr>
                      <a:r>
                        <a:rPr lang="en-IN" sz="700" b="1" cap="all" spc="150">
                          <a:solidFill>
                            <a:schemeClr val="tx1"/>
                          </a:solidFill>
                          <a:effectLst/>
                        </a:rPr>
                        <a:t>Effort</a:t>
                      </a:r>
                    </a:p>
                  </a:txBody>
                  <a:tcPr marL="58523" marR="58523" marT="58523" marB="58523" anchor="ctr">
                    <a:lnL w="12700" cmpd="sng">
                      <a:noFill/>
                    </a:lnL>
                    <a:lnR w="12700" cmpd="sng">
                      <a:noFill/>
                    </a:lnR>
                    <a:lnT w="6350" cap="flat" cmpd="sng" algn="ctr">
                      <a:noFill/>
                      <a:prstDash val="solid"/>
                    </a:lnT>
                    <a:lnB w="6350" cap="flat" cmpd="sng" algn="ctr">
                      <a:noFill/>
                      <a:prstDash val="solid"/>
                    </a:lnB>
                    <a:solidFill>
                      <a:schemeClr val="accent1"/>
                    </a:solidFill>
                  </a:tcPr>
                </a:tc>
                <a:tc>
                  <a:txBody>
                    <a:bodyPr/>
                    <a:lstStyle/>
                    <a:p>
                      <a:pPr>
                        <a:buNone/>
                      </a:pPr>
                      <a:r>
                        <a:rPr lang="en-IN" sz="700" b="1" cap="all" spc="150">
                          <a:solidFill>
                            <a:schemeClr val="tx1"/>
                          </a:solidFill>
                          <a:effectLst/>
                        </a:rPr>
                        <a:t>RICE Score</a:t>
                      </a:r>
                    </a:p>
                  </a:txBody>
                  <a:tcPr marL="58523" marR="58523" marT="58523" marB="58523" anchor="ctr">
                    <a:lnL w="12700" cmpd="sng">
                      <a:noFill/>
                    </a:lnL>
                    <a:lnR w="12700" cmpd="sng">
                      <a:noFill/>
                    </a:lnR>
                    <a:lnT w="6350" cap="flat" cmpd="sng" algn="ctr">
                      <a:noFill/>
                      <a:prstDash val="solid"/>
                    </a:lnT>
                    <a:lnB w="6350" cap="flat" cmpd="sng" algn="ctr">
                      <a:noFill/>
                      <a:prstDash val="solid"/>
                    </a:lnB>
                    <a:solidFill>
                      <a:schemeClr val="accent1"/>
                    </a:solidFill>
                  </a:tcPr>
                </a:tc>
                <a:tc>
                  <a:txBody>
                    <a:bodyPr/>
                    <a:lstStyle/>
                    <a:p>
                      <a:pPr>
                        <a:buNone/>
                      </a:pPr>
                      <a:r>
                        <a:rPr lang="en-IN" sz="700" b="1" cap="all" spc="150">
                          <a:solidFill>
                            <a:schemeClr val="tx1"/>
                          </a:solidFill>
                          <a:effectLst/>
                        </a:rPr>
                        <a:t>Release</a:t>
                      </a:r>
                    </a:p>
                  </a:txBody>
                  <a:tcPr marL="58523" marR="58523" marT="58523" marB="58523" anchor="ctr">
                    <a:lnL w="12700" cmpd="sng">
                      <a:noFill/>
                    </a:lnL>
                    <a:lnR w="12700" cmpd="sng">
                      <a:noFill/>
                    </a:lnR>
                    <a:lnT w="6350" cap="flat" cmpd="sng" algn="ctr">
                      <a:noFill/>
                      <a:prstDash val="solid"/>
                    </a:lnT>
                    <a:lnB w="6350" cap="flat" cmpd="sng" algn="ctr">
                      <a:noFill/>
                      <a:prstDash val="solid"/>
                    </a:lnB>
                    <a:solidFill>
                      <a:schemeClr val="accent1"/>
                    </a:solidFill>
                  </a:tcPr>
                </a:tc>
                <a:extLst>
                  <a:ext uri="{0D108BD9-81ED-4DB2-BD59-A6C34878D82A}">
                    <a16:rowId xmlns:a16="http://schemas.microsoft.com/office/drawing/2014/main" val="3046122750"/>
                  </a:ext>
                </a:extLst>
              </a:tr>
              <a:tr h="301721">
                <a:tc>
                  <a:txBody>
                    <a:bodyPr/>
                    <a:lstStyle/>
                    <a:p>
                      <a:pPr>
                        <a:buNone/>
                      </a:pPr>
                      <a:r>
                        <a:rPr lang="en-IN" sz="600" b="1" cap="none" spc="0">
                          <a:solidFill>
                            <a:schemeClr val="tx1"/>
                          </a:solidFill>
                          <a:effectLst/>
                        </a:rPr>
                        <a:t>Expense Analytics</a:t>
                      </a:r>
                    </a:p>
                  </a:txBody>
                  <a:tcPr marL="58523" marR="58523" marT="58523" marB="58523"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2M</a:t>
                      </a:r>
                    </a:p>
                  </a:txBody>
                  <a:tcPr marL="58523" marR="58523" marT="58523" marB="58523"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3</a:t>
                      </a:r>
                    </a:p>
                  </a:txBody>
                  <a:tcPr marL="58523" marR="58523" marT="58523" marB="58523"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85%</a:t>
                      </a:r>
                    </a:p>
                  </a:txBody>
                  <a:tcPr marL="58523" marR="58523" marT="58523" marB="58523"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6</a:t>
                      </a:r>
                    </a:p>
                  </a:txBody>
                  <a:tcPr marL="58523" marR="58523" marT="58523" marB="58523"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85.0</a:t>
                      </a:r>
                    </a:p>
                  </a:txBody>
                  <a:tcPr marL="58523" marR="58523" marT="58523" marB="58523"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v1.1</a:t>
                      </a:r>
                    </a:p>
                  </a:txBody>
                  <a:tcPr marL="58523" marR="58523" marT="58523" marB="58523"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extLst>
                  <a:ext uri="{0D108BD9-81ED-4DB2-BD59-A6C34878D82A}">
                    <a16:rowId xmlns:a16="http://schemas.microsoft.com/office/drawing/2014/main" val="385844804"/>
                  </a:ext>
                </a:extLst>
              </a:tr>
              <a:tr h="301721">
                <a:tc>
                  <a:txBody>
                    <a:bodyPr/>
                    <a:lstStyle/>
                    <a:p>
                      <a:pPr>
                        <a:buNone/>
                      </a:pPr>
                      <a:r>
                        <a:rPr lang="en-IN" sz="600" b="1" cap="none" spc="0">
                          <a:solidFill>
                            <a:schemeClr val="tx1"/>
                          </a:solidFill>
                          <a:effectLst/>
                        </a:rPr>
                        <a:t>Merchant Discovery</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1.5M</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2</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80%</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4</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60.0</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v1.1</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2123697973"/>
                  </a:ext>
                </a:extLst>
              </a:tr>
              <a:tr h="301721">
                <a:tc>
                  <a:txBody>
                    <a:bodyPr/>
                    <a:lstStyle/>
                    <a:p>
                      <a:pPr>
                        <a:buNone/>
                      </a:pPr>
                      <a:r>
                        <a:rPr lang="en-IN" sz="600" b="1" cap="none" spc="0">
                          <a:solidFill>
                            <a:schemeClr val="tx1"/>
                          </a:solidFill>
                          <a:effectLst/>
                        </a:rPr>
                        <a:t>Business Dashboard</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100K</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3</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90%</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8</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33.75</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v1.2</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4256168283"/>
                  </a:ext>
                </a:extLst>
              </a:tr>
              <a:tr h="301721">
                <a:tc>
                  <a:txBody>
                    <a:bodyPr/>
                    <a:lstStyle/>
                    <a:p>
                      <a:pPr>
                        <a:buNone/>
                      </a:pPr>
                      <a:r>
                        <a:rPr lang="en-IN" sz="600" b="1" cap="none" spc="0">
                          <a:solidFill>
                            <a:schemeClr val="tx1"/>
                          </a:solidFill>
                          <a:effectLst/>
                        </a:rPr>
                        <a:t>Rewards Program</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2M</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2</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75%</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6</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50.0</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v1.2</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2119195235"/>
                  </a:ext>
                </a:extLst>
              </a:tr>
              <a:tr h="301721">
                <a:tc>
                  <a:txBody>
                    <a:bodyPr/>
                    <a:lstStyle/>
                    <a:p>
                      <a:pPr>
                        <a:buNone/>
                      </a:pPr>
                      <a:r>
                        <a:rPr lang="en-IN" sz="600" b="1" cap="none" spc="0">
                          <a:solidFill>
                            <a:schemeClr val="tx1"/>
                          </a:solidFill>
                          <a:effectLst/>
                        </a:rPr>
                        <a:t>Credit Integration</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1M</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3</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70%</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10</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21.0</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600" cap="none" spc="0">
                          <a:solidFill>
                            <a:schemeClr val="tx1"/>
                          </a:solidFill>
                          <a:effectLst/>
                        </a:rPr>
                        <a:t>v2.0</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2774567275"/>
                  </a:ext>
                </a:extLst>
              </a:tr>
              <a:tr h="301721">
                <a:tc>
                  <a:txBody>
                    <a:bodyPr/>
                    <a:lstStyle/>
                    <a:p>
                      <a:pPr>
                        <a:buNone/>
                      </a:pPr>
                      <a:r>
                        <a:rPr lang="en-IN" sz="600" b="1" cap="none" spc="0">
                          <a:solidFill>
                            <a:schemeClr val="tx1"/>
                          </a:solidFill>
                          <a:effectLst/>
                        </a:rPr>
                        <a:t>Investment Platform</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9525" cap="flat" cmpd="sng" algn="ctr">
                      <a:noFill/>
                      <a:prstDash val="solid"/>
                    </a:lnB>
                    <a:noFill/>
                  </a:tcPr>
                </a:tc>
                <a:tc>
                  <a:txBody>
                    <a:bodyPr/>
                    <a:lstStyle/>
                    <a:p>
                      <a:pPr>
                        <a:buNone/>
                      </a:pPr>
                      <a:r>
                        <a:rPr lang="en-IN" sz="600" cap="none" spc="0">
                          <a:solidFill>
                            <a:schemeClr val="tx1"/>
                          </a:solidFill>
                          <a:effectLst/>
                        </a:rPr>
                        <a:t>500K</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9525" cap="flat" cmpd="sng" algn="ctr">
                      <a:noFill/>
                      <a:prstDash val="solid"/>
                    </a:lnB>
                    <a:noFill/>
                  </a:tcPr>
                </a:tc>
                <a:tc>
                  <a:txBody>
                    <a:bodyPr/>
                    <a:lstStyle/>
                    <a:p>
                      <a:pPr>
                        <a:buNone/>
                      </a:pPr>
                      <a:r>
                        <a:rPr lang="en-IN" sz="600" cap="none" spc="0">
                          <a:solidFill>
                            <a:schemeClr val="tx1"/>
                          </a:solidFill>
                          <a:effectLst/>
                        </a:rPr>
                        <a:t>3</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9525" cap="flat" cmpd="sng" algn="ctr">
                      <a:noFill/>
                      <a:prstDash val="solid"/>
                    </a:lnB>
                    <a:noFill/>
                  </a:tcPr>
                </a:tc>
                <a:tc>
                  <a:txBody>
                    <a:bodyPr/>
                    <a:lstStyle/>
                    <a:p>
                      <a:pPr>
                        <a:buNone/>
                      </a:pPr>
                      <a:r>
                        <a:rPr lang="en-IN" sz="600" cap="none" spc="0">
                          <a:solidFill>
                            <a:schemeClr val="tx1"/>
                          </a:solidFill>
                          <a:effectLst/>
                        </a:rPr>
                        <a:t>60%</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9525" cap="flat" cmpd="sng" algn="ctr">
                      <a:noFill/>
                      <a:prstDash val="solid"/>
                    </a:lnB>
                    <a:noFill/>
                  </a:tcPr>
                </a:tc>
                <a:tc>
                  <a:txBody>
                    <a:bodyPr/>
                    <a:lstStyle/>
                    <a:p>
                      <a:pPr>
                        <a:buNone/>
                      </a:pPr>
                      <a:r>
                        <a:rPr lang="en-IN" sz="600" cap="none" spc="0">
                          <a:solidFill>
                            <a:schemeClr val="tx1"/>
                          </a:solidFill>
                          <a:effectLst/>
                        </a:rPr>
                        <a:t>12</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9525" cap="flat" cmpd="sng" algn="ctr">
                      <a:noFill/>
                      <a:prstDash val="solid"/>
                    </a:lnB>
                    <a:noFill/>
                  </a:tcPr>
                </a:tc>
                <a:tc>
                  <a:txBody>
                    <a:bodyPr/>
                    <a:lstStyle/>
                    <a:p>
                      <a:pPr>
                        <a:buNone/>
                      </a:pPr>
                      <a:r>
                        <a:rPr lang="en-IN" sz="600" cap="none" spc="0">
                          <a:solidFill>
                            <a:schemeClr val="tx1"/>
                          </a:solidFill>
                          <a:effectLst/>
                        </a:rPr>
                        <a:t>7.5</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9525" cap="flat" cmpd="sng" algn="ctr">
                      <a:noFill/>
                      <a:prstDash val="solid"/>
                    </a:lnB>
                    <a:noFill/>
                  </a:tcPr>
                </a:tc>
                <a:tc>
                  <a:txBody>
                    <a:bodyPr/>
                    <a:lstStyle/>
                    <a:p>
                      <a:pPr>
                        <a:buNone/>
                      </a:pPr>
                      <a:r>
                        <a:rPr lang="en-IN" sz="600" cap="none" spc="0">
                          <a:solidFill>
                            <a:schemeClr val="tx1"/>
                          </a:solidFill>
                          <a:effectLst/>
                        </a:rPr>
                        <a:t>v2.0</a:t>
                      </a:r>
                    </a:p>
                  </a:txBody>
                  <a:tcPr marL="58523" marR="58523" marT="58523" marB="58523" anchor="ctr">
                    <a:lnL w="12700" cmpd="sng">
                      <a:noFill/>
                      <a:prstDash val="solid"/>
                    </a:lnL>
                    <a:lnR w="12700" cmpd="sng">
                      <a:noFill/>
                      <a:prstDash val="solid"/>
                    </a:lnR>
                    <a:lnT w="6350" cap="flat" cmpd="sng" algn="ctr">
                      <a:solidFill>
                        <a:schemeClr val="tx1"/>
                      </a:solidFill>
                      <a:prstDash val="solid"/>
                    </a:lnT>
                    <a:lnB w="9525" cap="flat" cmpd="sng" algn="ctr">
                      <a:noFill/>
                      <a:prstDash val="solid"/>
                    </a:lnB>
                    <a:noFill/>
                  </a:tcPr>
                </a:tc>
                <a:extLst>
                  <a:ext uri="{0D108BD9-81ED-4DB2-BD59-A6C34878D82A}">
                    <a16:rowId xmlns:a16="http://schemas.microsoft.com/office/drawing/2014/main" val="3756964332"/>
                  </a:ext>
                </a:extLst>
              </a:tr>
            </a:tbl>
          </a:graphicData>
        </a:graphic>
      </p:graphicFrame>
    </p:spTree>
    <p:extLst>
      <p:ext uri="{BB962C8B-B14F-4D97-AF65-F5344CB8AC3E}">
        <p14:creationId xmlns:p14="http://schemas.microsoft.com/office/powerpoint/2010/main" val="22099784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31EC9-4B51-22DA-823B-2CCE0A5622CA}"/>
              </a:ext>
            </a:extLst>
          </p:cNvPr>
          <p:cNvSpPr>
            <a:spLocks noGrp="1"/>
          </p:cNvSpPr>
          <p:nvPr>
            <p:ph type="title"/>
          </p:nvPr>
        </p:nvSpPr>
        <p:spPr>
          <a:xfrm>
            <a:off x="7094553" y="634999"/>
            <a:ext cx="4477512" cy="1328932"/>
          </a:xfrm>
        </p:spPr>
        <p:txBody>
          <a:bodyPr anchor="t">
            <a:normAutofit/>
          </a:bodyPr>
          <a:lstStyle/>
          <a:p>
            <a:r>
              <a:rPr lang="en-IN" sz="2800"/>
              <a:t>Detailed Specifications for Key Features</a:t>
            </a:r>
          </a:p>
        </p:txBody>
      </p:sp>
      <p:sp>
        <p:nvSpPr>
          <p:cNvPr id="3" name="Footer Placeholder 2">
            <a:extLst>
              <a:ext uri="{FF2B5EF4-FFF2-40B4-BE49-F238E27FC236}">
                <a16:creationId xmlns:a16="http://schemas.microsoft.com/office/drawing/2014/main" id="{66B7F642-BBFE-E9F1-1F21-E140C7D2D297}"/>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C1804BEA-59E7-024D-234A-3BB2BD8A5CA6}"/>
              </a:ext>
            </a:extLst>
          </p:cNvPr>
          <p:cNvSpPr>
            <a:spLocks noGrp="1"/>
          </p:cNvSpPr>
          <p:nvPr>
            <p:ph type="dt" sz="half" idx="10"/>
          </p:nvPr>
        </p:nvSpPr>
        <p:spPr>
          <a:xfrm rot="16200000">
            <a:off x="-531666" y="5260191"/>
            <a:ext cx="1493097" cy="429768"/>
          </a:xfrm>
        </p:spPr>
        <p:txBody>
          <a:bodyPr anchor="ctr">
            <a:normAutofit/>
          </a:bodyPr>
          <a:lstStyle/>
          <a:p>
            <a:pPr>
              <a:spcAft>
                <a:spcPts val="600"/>
              </a:spcAft>
            </a:pPr>
            <a:fld id="{FAA6F6B0-7BDB-FB4C-9D76-500FE2DDFD1B}"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6D093F2D-5538-1F53-41D8-FE2F1B956B78}"/>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14</a:t>
            </a:fld>
            <a:endParaRPr lang="en-US"/>
          </a:p>
        </p:txBody>
      </p:sp>
      <p:pic>
        <p:nvPicPr>
          <p:cNvPr id="8" name="Content Placeholder 7" descr="E-banking online electronic banking mobile phone">
            <a:extLst>
              <a:ext uri="{FF2B5EF4-FFF2-40B4-BE49-F238E27FC236}">
                <a16:creationId xmlns:a16="http://schemas.microsoft.com/office/drawing/2014/main" id="{34ED5BA2-D245-40E2-BC0D-E8BC437DB0B4}"/>
              </a:ext>
            </a:extLst>
          </p:cNvPr>
          <p:cNvPicPr>
            <a:picLocks noGrp="1" noChangeAspect="1"/>
          </p:cNvPicPr>
          <p:nvPr>
            <p:ph type="pic" sz="quarter" idx="13"/>
          </p:nvPr>
        </p:nvPicPr>
        <p:blipFill>
          <a:blip r:embed="rId3"/>
          <a:srcRect l="5683" r="9110"/>
          <a:stretch>
            <a:fillRect/>
          </a:stretch>
        </p:blipFill>
        <p:spPr>
          <a:xfrm>
            <a:off x="609599" y="10"/>
            <a:ext cx="5843502" cy="6857990"/>
          </a:xfrm>
          <a:prstGeom prst="rect">
            <a:avLst/>
          </a:prstGeom>
          <a:noFill/>
        </p:spPr>
      </p:pic>
      <p:sp>
        <p:nvSpPr>
          <p:cNvPr id="7" name="Content Placeholder 6">
            <a:extLst>
              <a:ext uri="{FF2B5EF4-FFF2-40B4-BE49-F238E27FC236}">
                <a16:creationId xmlns:a16="http://schemas.microsoft.com/office/drawing/2014/main" id="{7A60AAAF-4E3C-7CCB-1899-DBBEEDAB21D3}"/>
              </a:ext>
            </a:extLst>
          </p:cNvPr>
          <p:cNvSpPr>
            <a:spLocks noGrp="1"/>
          </p:cNvSpPr>
          <p:nvPr>
            <p:ph sz="quarter" idx="1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94553" y="2110570"/>
            <a:ext cx="4477512" cy="4282573"/>
          </a:xfrm>
        </p:spPr>
        <p:txBody>
          <a:bodyPr>
            <a:normAutofit/>
          </a:bodyPr>
          <a:lstStyle/>
          <a:p>
            <a:pPr marL="0" indent="0">
              <a:spcBef>
                <a:spcPts val="2500"/>
              </a:spcBef>
              <a:buFont typeface="Arial" panose="020B0604020202020204" pitchFamily="34" charset="0"/>
              <a:buNone/>
            </a:pPr>
            <a:r>
              <a:rPr lang="en-IN" b="1"/>
              <a:t>UPI Integration Features</a:t>
            </a:r>
          </a:p>
          <a:p>
            <a:pPr marL="0" lvl="1" indent="0">
              <a:buFont typeface="Arial" panose="020B0604020202020204" pitchFamily="34" charset="0"/>
              <a:buNone/>
            </a:pPr>
            <a:r>
              <a:t>Allows linking multiple bank accounts with real-time balance checks and secure transaction handling.</a:t>
            </a:r>
            <a:endParaRPr lang="en-IN"/>
          </a:p>
          <a:p>
            <a:pPr marL="0" indent="0">
              <a:spcBef>
                <a:spcPts val="2500"/>
              </a:spcBef>
              <a:buFont typeface="Arial" panose="020B0604020202020204" pitchFamily="34" charset="0"/>
              <a:buNone/>
            </a:pPr>
            <a:r>
              <a:rPr lang="en-IN" b="1"/>
              <a:t>P2P Money Transfers</a:t>
            </a:r>
          </a:p>
          <a:p>
            <a:pPr marL="0" lvl="1" indent="0">
              <a:buFont typeface="Arial" panose="020B0604020202020204" pitchFamily="34" charset="0"/>
              <a:buNone/>
            </a:pPr>
            <a:r>
              <a:t>Supports quick, secure peer-to-peer payments with multiple recipient options and instant confirmations.</a:t>
            </a:r>
            <a:endParaRPr lang="en-IN"/>
          </a:p>
          <a:p>
            <a:pPr marL="0" indent="0">
              <a:spcBef>
                <a:spcPts val="2500"/>
              </a:spcBef>
              <a:buFont typeface="Arial" panose="020B0604020202020204" pitchFamily="34" charset="0"/>
              <a:buNone/>
            </a:pPr>
            <a:r>
              <a:rPr lang="en-IN" b="1"/>
              <a:t>Expense Tracking and Insights</a:t>
            </a:r>
          </a:p>
          <a:p>
            <a:pPr marL="0" lvl="1" indent="0">
              <a:buFont typeface="Arial" panose="020B0604020202020204" pitchFamily="34" charset="0"/>
              <a:buNone/>
            </a:pPr>
            <a:r>
              <a:t>Provides detailed spending analytics, budget alerts, and customizable categorization for financial control.</a:t>
            </a:r>
            <a:endParaRPr lang="en-IN"/>
          </a:p>
        </p:txBody>
      </p:sp>
    </p:spTree>
    <p:extLst>
      <p:ext uri="{BB962C8B-B14F-4D97-AF65-F5344CB8AC3E}">
        <p14:creationId xmlns:p14="http://schemas.microsoft.com/office/powerpoint/2010/main" val="2508066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62B3-5E7B-8756-7242-245190FA15FF}"/>
              </a:ext>
            </a:extLst>
          </p:cNvPr>
          <p:cNvSpPr>
            <a:spLocks noGrp="1"/>
          </p:cNvSpPr>
          <p:nvPr>
            <p:ph type="ctrTitle"/>
          </p:nvPr>
        </p:nvSpPr>
        <p:spPr>
          <a:xfrm>
            <a:off x="612648" y="1001713"/>
            <a:ext cx="7909560" cy="5477510"/>
          </a:xfrm>
        </p:spPr>
        <p:txBody>
          <a:bodyPr anchor="b">
            <a:normAutofit/>
          </a:bodyPr>
          <a:lstStyle/>
          <a:p>
            <a:r>
              <a:rPr lang="en-IN"/>
              <a:t>Technical Architecture and Security</a:t>
            </a:r>
          </a:p>
        </p:txBody>
      </p:sp>
      <p:sp>
        <p:nvSpPr>
          <p:cNvPr id="4" name="Footer Placeholder 3">
            <a:extLst>
              <a:ext uri="{FF2B5EF4-FFF2-40B4-BE49-F238E27FC236}">
                <a16:creationId xmlns:a16="http://schemas.microsoft.com/office/drawing/2014/main" id="{A283DE5D-9FF4-CF77-E7B2-E9A93DA8B17E}"/>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5" name="Date Placeholder 4">
            <a:extLst>
              <a:ext uri="{FF2B5EF4-FFF2-40B4-BE49-F238E27FC236}">
                <a16:creationId xmlns:a16="http://schemas.microsoft.com/office/drawing/2014/main" id="{3740D078-155F-D57F-BCDB-9D97C60D7855}"/>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49B045A2-93A3-0245-952F-F70516988491}" type="datetime1">
              <a:rPr lang="en-US" smtClean="0"/>
              <a:pPr>
                <a:spcAft>
                  <a:spcPts val="600"/>
                </a:spcAft>
              </a:pPr>
              <a:t>9/26/2025</a:t>
            </a:fld>
            <a:endParaRPr lang="en-US"/>
          </a:p>
        </p:txBody>
      </p:sp>
      <p:sp>
        <p:nvSpPr>
          <p:cNvPr id="6" name="Slide Number Placeholder 5">
            <a:extLst>
              <a:ext uri="{FF2B5EF4-FFF2-40B4-BE49-F238E27FC236}">
                <a16:creationId xmlns:a16="http://schemas.microsoft.com/office/drawing/2014/main" id="{8031B95E-133E-9AA1-C912-CF4AA156A9D6}"/>
              </a:ext>
            </a:extLst>
          </p:cNvPr>
          <p:cNvSpPr>
            <a:spLocks noGrp="1"/>
          </p:cNvSpPr>
          <p:nvPr>
            <p:ph type="sldNum" sz="quarter" idx="12"/>
          </p:nvPr>
        </p:nvSpPr>
        <p:spPr>
          <a:xfrm>
            <a:off x="2" y="6492513"/>
            <a:ext cx="429207" cy="365125"/>
          </a:xfrm>
        </p:spPr>
        <p:txBody>
          <a:bodyPr anchor="ctr">
            <a:normAutofit/>
          </a:bodyPr>
          <a:lstStyle/>
          <a:p>
            <a:pPr>
              <a:spcAft>
                <a:spcPts val="600"/>
              </a:spcAft>
            </a:pPr>
            <a:fld id="{AEAA3239-9EA4-4A65-A281-97F994456D9F}" type="slidenum">
              <a:rPr lang="en-US" smtClean="0"/>
              <a:pPr>
                <a:spcAft>
                  <a:spcPts val="600"/>
                </a:spcAft>
              </a:pPr>
              <a:t>15</a:t>
            </a:fld>
            <a:endParaRPr lang="en-US"/>
          </a:p>
        </p:txBody>
      </p:sp>
    </p:spTree>
    <p:extLst>
      <p:ext uri="{BB962C8B-B14F-4D97-AF65-F5344CB8AC3E}">
        <p14:creationId xmlns:p14="http://schemas.microsoft.com/office/powerpoint/2010/main" val="3034214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2AD71-3656-0B47-1048-AB44FA007E2B}"/>
              </a:ext>
            </a:extLst>
          </p:cNvPr>
          <p:cNvSpPr>
            <a:spLocks noGrp="1"/>
          </p:cNvSpPr>
          <p:nvPr>
            <p:ph type="title"/>
          </p:nvPr>
        </p:nvSpPr>
        <p:spPr>
          <a:xfrm>
            <a:off x="4487024" y="634999"/>
            <a:ext cx="6950232" cy="1124525"/>
          </a:xfrm>
        </p:spPr>
        <p:txBody>
          <a:bodyPr anchor="t">
            <a:normAutofit/>
          </a:bodyPr>
          <a:lstStyle/>
          <a:p>
            <a:r>
              <a:rPr lang="en-IN"/>
              <a:t>System Architecture and Technology Stack</a:t>
            </a:r>
          </a:p>
        </p:txBody>
      </p:sp>
      <p:sp>
        <p:nvSpPr>
          <p:cNvPr id="3" name="Footer Placeholder 2">
            <a:extLst>
              <a:ext uri="{FF2B5EF4-FFF2-40B4-BE49-F238E27FC236}">
                <a16:creationId xmlns:a16="http://schemas.microsoft.com/office/drawing/2014/main" id="{0FFCDF48-E4FD-8041-70FA-06EA5EFB20AA}"/>
              </a:ext>
            </a:extLst>
          </p:cNvPr>
          <p:cNvSpPr>
            <a:spLocks noGrp="1"/>
          </p:cNvSpPr>
          <p:nvPr>
            <p:ph type="ftr" sz="quarter" idx="16"/>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8D38FB7F-DA63-F8F4-7F85-272333C8916C}"/>
              </a:ext>
            </a:extLst>
          </p:cNvPr>
          <p:cNvSpPr>
            <a:spLocks noGrp="1"/>
          </p:cNvSpPr>
          <p:nvPr>
            <p:ph type="dt" sz="half" idx="15"/>
          </p:nvPr>
        </p:nvSpPr>
        <p:spPr>
          <a:xfrm rot="16200000">
            <a:off x="-532354" y="5260879"/>
            <a:ext cx="1494474" cy="429768"/>
          </a:xfrm>
        </p:spPr>
        <p:txBody>
          <a:bodyPr anchor="ctr">
            <a:normAutofit/>
          </a:bodyPr>
          <a:lstStyle/>
          <a:p>
            <a:pPr>
              <a:spcAft>
                <a:spcPts val="600"/>
              </a:spcAft>
            </a:pPr>
            <a:fld id="{FAA6F6B0-7BDB-FB4C-9D76-500FE2DDFD1B}"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F408EEB5-61B3-2660-AE4C-5C8C45A27956}"/>
              </a:ext>
            </a:extLst>
          </p:cNvPr>
          <p:cNvSpPr>
            <a:spLocks noGrp="1"/>
          </p:cNvSpPr>
          <p:nvPr>
            <p:ph type="sldNum" sz="quarter" idx="17"/>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16</a:t>
            </a:fld>
            <a:endParaRPr lang="en-US"/>
          </a:p>
        </p:txBody>
      </p:sp>
      <p:pic>
        <p:nvPicPr>
          <p:cNvPr id="8" name="Content Placeholder 7" descr="4K Resolution">
            <a:extLst>
              <a:ext uri="{FF2B5EF4-FFF2-40B4-BE49-F238E27FC236}">
                <a16:creationId xmlns:a16="http://schemas.microsoft.com/office/drawing/2014/main" id="{DF1CB36F-BDBF-4D26-BBE6-516F6A287684}"/>
              </a:ext>
            </a:extLst>
          </p:cNvPr>
          <p:cNvPicPr>
            <a:picLocks noGrp="1" noChangeAspect="1"/>
          </p:cNvPicPr>
          <p:nvPr>
            <p:ph type="pic" sz="quarter" idx="13"/>
          </p:nvPr>
        </p:nvPicPr>
        <p:blipFill>
          <a:blip r:embed="rId3"/>
          <a:srcRect l="37216" r="36074"/>
          <a:stretch>
            <a:fillRect/>
          </a:stretch>
        </p:blipFill>
        <p:spPr>
          <a:xfrm>
            <a:off x="598328" y="10"/>
            <a:ext cx="3256513" cy="6857990"/>
          </a:xfrm>
          <a:prstGeom prst="rect">
            <a:avLst/>
          </a:prstGeom>
          <a:noFill/>
        </p:spPr>
      </p:pic>
      <p:sp>
        <p:nvSpPr>
          <p:cNvPr id="7" name="Content Placeholder 6">
            <a:extLst>
              <a:ext uri="{FF2B5EF4-FFF2-40B4-BE49-F238E27FC236}">
                <a16:creationId xmlns:a16="http://schemas.microsoft.com/office/drawing/2014/main" id="{29828217-1280-BD1B-3ACA-29A7151891EC}"/>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487024" y="1879608"/>
            <a:ext cx="6950232" cy="4343387"/>
          </a:xfrm>
        </p:spPr>
        <p:txBody>
          <a:bodyPr>
            <a:normAutofit/>
          </a:bodyPr>
          <a:lstStyle/>
          <a:p>
            <a:pPr marL="0" indent="0">
              <a:lnSpc>
                <a:spcPct val="110000"/>
              </a:lnSpc>
              <a:spcBef>
                <a:spcPts val="2500"/>
              </a:spcBef>
              <a:buFont typeface="Arial" panose="020B0604020202020204" pitchFamily="34" charset="0"/>
              <a:buNone/>
            </a:pPr>
            <a:r>
              <a:rPr lang="en-IN" b="1"/>
              <a:t>High-Level Architecture</a:t>
            </a:r>
          </a:p>
          <a:p>
            <a:pPr marL="0" lvl="1" indent="0">
              <a:lnSpc>
                <a:spcPct val="110000"/>
              </a:lnSpc>
              <a:buFont typeface="Arial" panose="020B0604020202020204" pitchFamily="34" charset="0"/>
              <a:buNone/>
            </a:pPr>
            <a:r>
              <a:t>The system uses a modular design connecting mobile apps, API gateway, microservices, and databases.</a:t>
            </a:r>
            <a:endParaRPr lang="en-IN"/>
          </a:p>
          <a:p>
            <a:pPr marL="0" indent="0">
              <a:lnSpc>
                <a:spcPct val="110000"/>
              </a:lnSpc>
              <a:spcBef>
                <a:spcPts val="2500"/>
              </a:spcBef>
              <a:buFont typeface="Arial" panose="020B0604020202020204" pitchFamily="34" charset="0"/>
              <a:buNone/>
            </a:pPr>
            <a:r>
              <a:rPr lang="en-IN" b="1"/>
              <a:t>Frontend Technology Stack</a:t>
            </a:r>
          </a:p>
          <a:p>
            <a:pPr marL="0" lvl="1" indent="0">
              <a:lnSpc>
                <a:spcPct val="110000"/>
              </a:lnSpc>
              <a:buFont typeface="Arial" panose="020B0604020202020204" pitchFamily="34" charset="0"/>
              <a:buNone/>
            </a:pPr>
            <a:r>
              <a:t>React Native powers the mobile app with Redux for state management and React Navigation for routing.</a:t>
            </a:r>
            <a:endParaRPr lang="en-IN"/>
          </a:p>
          <a:p>
            <a:pPr marL="0" indent="0">
              <a:lnSpc>
                <a:spcPct val="110000"/>
              </a:lnSpc>
              <a:spcBef>
                <a:spcPts val="2500"/>
              </a:spcBef>
              <a:buFont typeface="Arial" panose="020B0604020202020204" pitchFamily="34" charset="0"/>
              <a:buNone/>
            </a:pPr>
            <a:r>
              <a:rPr lang="en-IN" b="1"/>
              <a:t>Backend and Data Services</a:t>
            </a:r>
          </a:p>
          <a:p>
            <a:pPr marL="0" lvl="1" indent="0">
              <a:lnSpc>
                <a:spcPct val="110000"/>
              </a:lnSpc>
              <a:buFont typeface="Arial" panose="020B0604020202020204" pitchFamily="34" charset="0"/>
              <a:buNone/>
            </a:pPr>
            <a:r>
              <a:t>Node.js with Express handles backend services while MongoDB, PostgreSQL, and Redis manage data storage and caching.</a:t>
            </a:r>
            <a:endParaRPr lang="en-IN"/>
          </a:p>
          <a:p>
            <a:pPr marL="0" indent="0">
              <a:lnSpc>
                <a:spcPct val="110000"/>
              </a:lnSpc>
              <a:spcBef>
                <a:spcPts val="2500"/>
              </a:spcBef>
              <a:buFont typeface="Arial" panose="020B0604020202020204" pitchFamily="34" charset="0"/>
              <a:buNone/>
            </a:pPr>
            <a:r>
              <a:rPr lang="en-IN" b="1"/>
              <a:t>Cloud Infrastructure and DevOps</a:t>
            </a:r>
          </a:p>
          <a:p>
            <a:pPr marL="0" lvl="1" indent="0">
              <a:lnSpc>
                <a:spcPct val="110000"/>
              </a:lnSpc>
              <a:buFont typeface="Arial" panose="020B0604020202020204" pitchFamily="34" charset="0"/>
              <a:buNone/>
            </a:pPr>
            <a:r>
              <a:t>AWS cloud services, Kubernetes orchestration, monitoring tools, and Jenkins CI/CD streamline deployment and operations.</a:t>
            </a:r>
            <a:endParaRPr lang="en-IN"/>
          </a:p>
        </p:txBody>
      </p:sp>
    </p:spTree>
    <p:extLst>
      <p:ext uri="{BB962C8B-B14F-4D97-AF65-F5344CB8AC3E}">
        <p14:creationId xmlns:p14="http://schemas.microsoft.com/office/powerpoint/2010/main" val="3328995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3ADC0-EF47-1775-A9E7-09564EFE99DC}"/>
              </a:ext>
            </a:extLst>
          </p:cNvPr>
          <p:cNvSpPr>
            <a:spLocks noGrp="1"/>
          </p:cNvSpPr>
          <p:nvPr>
            <p:ph type="title"/>
          </p:nvPr>
        </p:nvSpPr>
        <p:spPr>
          <a:xfrm>
            <a:off x="4487024" y="634999"/>
            <a:ext cx="6950232" cy="1124525"/>
          </a:xfrm>
        </p:spPr>
        <p:txBody>
          <a:bodyPr anchor="t">
            <a:normAutofit/>
          </a:bodyPr>
          <a:lstStyle/>
          <a:p>
            <a:r>
              <a:rPr lang="en-IN"/>
              <a:t>API Specifications and Data Protection</a:t>
            </a:r>
          </a:p>
        </p:txBody>
      </p:sp>
      <p:sp>
        <p:nvSpPr>
          <p:cNvPr id="3" name="Footer Placeholder 2">
            <a:extLst>
              <a:ext uri="{FF2B5EF4-FFF2-40B4-BE49-F238E27FC236}">
                <a16:creationId xmlns:a16="http://schemas.microsoft.com/office/drawing/2014/main" id="{509E56E2-352F-5760-385F-2EF785F5D77D}"/>
              </a:ext>
            </a:extLst>
          </p:cNvPr>
          <p:cNvSpPr>
            <a:spLocks noGrp="1"/>
          </p:cNvSpPr>
          <p:nvPr>
            <p:ph type="ftr" sz="quarter" idx="16"/>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A8AF541A-9BDF-CB05-0543-5720B2CB81D5}"/>
              </a:ext>
            </a:extLst>
          </p:cNvPr>
          <p:cNvSpPr>
            <a:spLocks noGrp="1"/>
          </p:cNvSpPr>
          <p:nvPr>
            <p:ph type="dt" sz="half" idx="15"/>
          </p:nvPr>
        </p:nvSpPr>
        <p:spPr>
          <a:xfrm rot="16200000">
            <a:off x="-532354" y="5260879"/>
            <a:ext cx="1494474" cy="429768"/>
          </a:xfrm>
        </p:spPr>
        <p:txBody>
          <a:bodyPr anchor="ctr">
            <a:normAutofit/>
          </a:bodyPr>
          <a:lstStyle/>
          <a:p>
            <a:pPr>
              <a:spcAft>
                <a:spcPts val="600"/>
              </a:spcAft>
            </a:pPr>
            <a:fld id="{FAA6F6B0-7BDB-FB4C-9D76-500FE2DDFD1B}"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1A187694-7504-D93E-8DFF-4AB69F465C98}"/>
              </a:ext>
            </a:extLst>
          </p:cNvPr>
          <p:cNvSpPr>
            <a:spLocks noGrp="1"/>
          </p:cNvSpPr>
          <p:nvPr>
            <p:ph type="sldNum" sz="quarter" idx="17"/>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17</a:t>
            </a:fld>
            <a:endParaRPr lang="en-US"/>
          </a:p>
        </p:txBody>
      </p:sp>
      <p:pic>
        <p:nvPicPr>
          <p:cNvPr id="8" name="Content Placeholder 7" descr="Network security internet cyber protection lock">
            <a:extLst>
              <a:ext uri="{FF2B5EF4-FFF2-40B4-BE49-F238E27FC236}">
                <a16:creationId xmlns:a16="http://schemas.microsoft.com/office/drawing/2014/main" id="{98D05D44-468E-445B-BFD9-B9B905EC04F6}"/>
              </a:ext>
            </a:extLst>
          </p:cNvPr>
          <p:cNvPicPr>
            <a:picLocks noGrp="1" noChangeAspect="1"/>
          </p:cNvPicPr>
          <p:nvPr>
            <p:ph type="pic" sz="quarter" idx="13"/>
          </p:nvPr>
        </p:nvPicPr>
        <p:blipFill>
          <a:blip r:embed="rId3"/>
          <a:srcRect l="37136" r="31167" b="-1"/>
          <a:stretch>
            <a:fillRect/>
          </a:stretch>
        </p:blipFill>
        <p:spPr>
          <a:xfrm>
            <a:off x="598328" y="10"/>
            <a:ext cx="3256513" cy="6857990"/>
          </a:xfrm>
          <a:prstGeom prst="rect">
            <a:avLst/>
          </a:prstGeom>
          <a:noFill/>
        </p:spPr>
      </p:pic>
      <p:sp>
        <p:nvSpPr>
          <p:cNvPr id="7" name="Content Placeholder 6">
            <a:extLst>
              <a:ext uri="{FF2B5EF4-FFF2-40B4-BE49-F238E27FC236}">
                <a16:creationId xmlns:a16="http://schemas.microsoft.com/office/drawing/2014/main" id="{3B302284-CE98-B79A-007E-A04A9614A38E}"/>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487024" y="1879608"/>
            <a:ext cx="6950232" cy="4343387"/>
          </a:xfrm>
        </p:spPr>
        <p:txBody>
          <a:bodyPr>
            <a:normAutofit/>
          </a:bodyPr>
          <a:lstStyle/>
          <a:p>
            <a:pPr marL="0" indent="0">
              <a:lnSpc>
                <a:spcPct val="110000"/>
              </a:lnSpc>
              <a:spcBef>
                <a:spcPts val="2500"/>
              </a:spcBef>
              <a:buFont typeface="Arial" panose="020B0604020202020204" pitchFamily="34" charset="0"/>
              <a:buNone/>
            </a:pPr>
            <a:r>
              <a:rPr lang="en-IN" b="1"/>
              <a:t>Core API Functionalities</a:t>
            </a:r>
          </a:p>
          <a:p>
            <a:pPr marL="0" lvl="1" indent="0">
              <a:lnSpc>
                <a:spcPct val="110000"/>
              </a:lnSpc>
              <a:buFont typeface="Arial" panose="020B0604020202020204" pitchFamily="34" charset="0"/>
              <a:buNone/>
            </a:pPr>
            <a:r>
              <a:t>User management, payment processing, and UPI integration are key APIs enabling seamless service operations.</a:t>
            </a:r>
            <a:endParaRPr lang="en-IN"/>
          </a:p>
          <a:p>
            <a:pPr marL="0" indent="0">
              <a:lnSpc>
                <a:spcPct val="110000"/>
              </a:lnSpc>
              <a:spcBef>
                <a:spcPts val="2500"/>
              </a:spcBef>
              <a:buFont typeface="Arial" panose="020B0604020202020204" pitchFamily="34" charset="0"/>
              <a:buNone/>
            </a:pPr>
            <a:r>
              <a:rPr lang="en-IN" b="1"/>
              <a:t>Authentication and Authorization</a:t>
            </a:r>
          </a:p>
          <a:p>
            <a:pPr marL="0" lvl="1" indent="0">
              <a:lnSpc>
                <a:spcPct val="110000"/>
              </a:lnSpc>
              <a:buFont typeface="Arial" panose="020B0604020202020204" pitchFamily="34" charset="0"/>
              <a:buNone/>
            </a:pPr>
            <a:r>
              <a:t>Multi-factor authentication and role-based access ensure secure and controlled user access.</a:t>
            </a:r>
            <a:endParaRPr lang="en-IN"/>
          </a:p>
          <a:p>
            <a:pPr marL="0" indent="0">
              <a:lnSpc>
                <a:spcPct val="110000"/>
              </a:lnSpc>
              <a:spcBef>
                <a:spcPts val="2500"/>
              </a:spcBef>
              <a:buFont typeface="Arial" panose="020B0604020202020204" pitchFamily="34" charset="0"/>
              <a:buNone/>
            </a:pPr>
            <a:r>
              <a:rPr lang="en-IN" b="1"/>
              <a:t>Data Protection Measures</a:t>
            </a:r>
          </a:p>
          <a:p>
            <a:pPr marL="0" lvl="1" indent="0">
              <a:lnSpc>
                <a:spcPct val="110000"/>
              </a:lnSpc>
              <a:buFont typeface="Arial" panose="020B0604020202020204" pitchFamily="34" charset="0"/>
              <a:buNone/>
            </a:pPr>
            <a:r>
              <a:t>Data encryption, tokenization, and compliance with PCI DSS safeguard sensitive information effectively.</a:t>
            </a:r>
            <a:endParaRPr lang="en-IN"/>
          </a:p>
          <a:p>
            <a:pPr marL="0" indent="0">
              <a:lnSpc>
                <a:spcPct val="110000"/>
              </a:lnSpc>
              <a:spcBef>
                <a:spcPts val="2500"/>
              </a:spcBef>
              <a:buFont typeface="Arial" panose="020B0604020202020204" pitchFamily="34" charset="0"/>
              <a:buNone/>
            </a:pPr>
            <a:r>
              <a:rPr lang="en-IN" b="1"/>
              <a:t>Session and Data Management</a:t>
            </a:r>
          </a:p>
          <a:p>
            <a:pPr marL="0" lvl="1" indent="0">
              <a:lnSpc>
                <a:spcPct val="110000"/>
              </a:lnSpc>
              <a:buFont typeface="Arial" panose="020B0604020202020204" pitchFamily="34" charset="0"/>
              <a:buNone/>
            </a:pPr>
            <a:r>
              <a:t>Secure session handling with timeout and automatic data purging maintain system integrity and compliance.</a:t>
            </a:r>
            <a:endParaRPr lang="en-IN"/>
          </a:p>
        </p:txBody>
      </p:sp>
    </p:spTree>
    <p:extLst>
      <p:ext uri="{BB962C8B-B14F-4D97-AF65-F5344CB8AC3E}">
        <p14:creationId xmlns:p14="http://schemas.microsoft.com/office/powerpoint/2010/main" val="1124868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Medical interface of the future, a system for managing medical data obtained by scanning and visualising the neural network of the human brain. The medicine of the future should have all modern methods of diagnosis and therapy, as well as high-tech equipment.">
            <a:extLst>
              <a:ext uri="{FF2B5EF4-FFF2-40B4-BE49-F238E27FC236}">
                <a16:creationId xmlns:a16="http://schemas.microsoft.com/office/drawing/2014/main" id="{FABB24FB-CBD7-4EAA-8A81-DF5E4F4C0859}"/>
              </a:ext>
            </a:extLst>
          </p:cNvPr>
          <p:cNvPicPr>
            <a:picLocks noGrp="1" noChangeAspect="1"/>
          </p:cNvPicPr>
          <p:nvPr>
            <p:ph type="pic" sz="quarter" idx="13"/>
          </p:nvPr>
        </p:nvPicPr>
        <p:blipFill>
          <a:blip r:embed="rId3"/>
          <a:srcRect l="21426" r="17662" b="-1"/>
          <a:stretch>
            <a:fillRect/>
          </a:stretch>
        </p:blipFill>
        <p:spPr>
          <a:xfrm>
            <a:off x="609600" y="2173849"/>
            <a:ext cx="4675632" cy="4049141"/>
          </a:xfrm>
          <a:prstGeom prst="rect">
            <a:avLst/>
          </a:prstGeom>
          <a:noFill/>
        </p:spPr>
      </p:pic>
      <p:sp>
        <p:nvSpPr>
          <p:cNvPr id="3" name="Footer Placeholder 2">
            <a:extLst>
              <a:ext uri="{FF2B5EF4-FFF2-40B4-BE49-F238E27FC236}">
                <a16:creationId xmlns:a16="http://schemas.microsoft.com/office/drawing/2014/main" id="{D82D281B-B407-4A41-546F-AC6EBDBA3DD3}"/>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282526C3-BD5F-9B4F-A449-831A1A45DFC1}"/>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FAA6F6B0-7BDB-FB4C-9D76-500FE2DDFD1B}"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95EED3C5-0CC2-2AFA-4E62-06223DD0BE6C}"/>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18</a:t>
            </a:fld>
            <a:endParaRPr lang="en-US"/>
          </a:p>
        </p:txBody>
      </p:sp>
      <p:sp>
        <p:nvSpPr>
          <p:cNvPr id="2" name="Title 1">
            <a:extLst>
              <a:ext uri="{FF2B5EF4-FFF2-40B4-BE49-F238E27FC236}">
                <a16:creationId xmlns:a16="http://schemas.microsoft.com/office/drawing/2014/main" id="{96083AD1-9D0B-E274-775B-BE47A0B9F1EA}"/>
              </a:ext>
            </a:extLst>
          </p:cNvPr>
          <p:cNvSpPr>
            <a:spLocks noGrp="1"/>
          </p:cNvSpPr>
          <p:nvPr>
            <p:ph type="title"/>
          </p:nvPr>
        </p:nvSpPr>
        <p:spPr>
          <a:xfrm>
            <a:off x="612647" y="634999"/>
            <a:ext cx="4672584" cy="1269482"/>
          </a:xfrm>
        </p:spPr>
        <p:txBody>
          <a:bodyPr anchor="t">
            <a:normAutofit/>
          </a:bodyPr>
          <a:lstStyle/>
          <a:p>
            <a:r>
              <a:rPr lang="en-IN" sz="2800"/>
              <a:t>Fraud Prevention and Performance Requirements</a:t>
            </a:r>
          </a:p>
        </p:txBody>
      </p:sp>
      <p:sp>
        <p:nvSpPr>
          <p:cNvPr id="7" name="Content Placeholder 6">
            <a:extLst>
              <a:ext uri="{FF2B5EF4-FFF2-40B4-BE49-F238E27FC236}">
                <a16:creationId xmlns:a16="http://schemas.microsoft.com/office/drawing/2014/main" id="{6AD894B3-DA40-430C-3B37-43ADE5DC7436}"/>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05562" y="634999"/>
            <a:ext cx="5676838" cy="5587996"/>
          </a:xfrm>
        </p:spPr>
        <p:txBody>
          <a:bodyPr>
            <a:normAutofit/>
          </a:bodyPr>
          <a:lstStyle/>
          <a:p>
            <a:pPr marL="0" indent="0">
              <a:spcBef>
                <a:spcPts val="2500"/>
              </a:spcBef>
              <a:buFont typeface="Arial" panose="020B0604020202020204" pitchFamily="34" charset="0"/>
              <a:buNone/>
            </a:pPr>
            <a:r>
              <a:rPr lang="en-IN" b="1"/>
              <a:t>Fraud Detection Techniques</a:t>
            </a:r>
          </a:p>
          <a:p>
            <a:pPr marL="0" lvl="1" indent="0">
              <a:buFont typeface="Arial" panose="020B0604020202020204" pitchFamily="34" charset="0"/>
              <a:buNone/>
            </a:pPr>
            <a:r>
              <a:t>Real-time algorithms and machine learning detect unusual transactions and identify unique devices to prevent fraud.</a:t>
            </a:r>
            <a:endParaRPr lang="en-IN"/>
          </a:p>
          <a:p>
            <a:pPr marL="0" indent="0">
              <a:spcBef>
                <a:spcPts val="2500"/>
              </a:spcBef>
              <a:buFont typeface="Arial" panose="020B0604020202020204" pitchFamily="34" charset="0"/>
              <a:buNone/>
            </a:pPr>
            <a:r>
              <a:rPr lang="en-IN" b="1"/>
              <a:t>Dynamic Transaction Controls</a:t>
            </a:r>
          </a:p>
          <a:p>
            <a:pPr marL="0" lvl="1" indent="0">
              <a:buFont typeface="Arial" panose="020B0604020202020204" pitchFamily="34" charset="0"/>
              <a:buNone/>
            </a:pPr>
            <a:r>
              <a:t>Transaction limits adapt dynamically based on user behaviour to limit potential fraudulent activities.</a:t>
            </a:r>
            <a:endParaRPr lang="en-IN"/>
          </a:p>
          <a:p>
            <a:pPr marL="0" indent="0">
              <a:spcBef>
                <a:spcPts val="2500"/>
              </a:spcBef>
              <a:buFont typeface="Arial" panose="020B0604020202020204" pitchFamily="34" charset="0"/>
              <a:buNone/>
            </a:pPr>
            <a:r>
              <a:rPr lang="en-IN" b="1"/>
              <a:t>Performance and Scalability</a:t>
            </a:r>
          </a:p>
          <a:p>
            <a:pPr marL="0" lvl="1" indent="0">
              <a:buFont typeface="Arial" panose="020B0604020202020204" pitchFamily="34" charset="0"/>
              <a:buNone/>
            </a:pPr>
            <a:r>
              <a:t>System supports 100,000 users concurrently and processes 10,000 transactions per minute with low latency.</a:t>
            </a:r>
            <a:endParaRPr lang="en-IN"/>
          </a:p>
          <a:p>
            <a:pPr marL="0" indent="0">
              <a:spcBef>
                <a:spcPts val="2500"/>
              </a:spcBef>
              <a:buFont typeface="Arial" panose="020B0604020202020204" pitchFamily="34" charset="0"/>
              <a:buNone/>
            </a:pPr>
            <a:r>
              <a:rPr lang="en-IN" b="1"/>
              <a:t>Availability and Disaster Recovery</a:t>
            </a:r>
          </a:p>
          <a:p>
            <a:pPr marL="0" lvl="1" indent="0">
              <a:buFont typeface="Arial" panose="020B0604020202020204" pitchFamily="34" charset="0"/>
              <a:buNone/>
            </a:pPr>
            <a:r>
              <a:t>99.9% uptime with multi-region backups and auto-scaling load balancing ensures reliability and quick recovery.</a:t>
            </a:r>
            <a:endParaRPr lang="en-IN"/>
          </a:p>
        </p:txBody>
      </p:sp>
    </p:spTree>
    <p:extLst>
      <p:ext uri="{BB962C8B-B14F-4D97-AF65-F5344CB8AC3E}">
        <p14:creationId xmlns:p14="http://schemas.microsoft.com/office/powerpoint/2010/main" val="1642550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Internet Cyber Security digital concept">
            <a:extLst>
              <a:ext uri="{FF2B5EF4-FFF2-40B4-BE49-F238E27FC236}">
                <a16:creationId xmlns:a16="http://schemas.microsoft.com/office/drawing/2014/main" id="{CEC05FF5-34B1-46BD-AEC6-0600E2C85463}"/>
              </a:ext>
            </a:extLst>
          </p:cNvPr>
          <p:cNvPicPr>
            <a:picLocks noGrp="1" noChangeAspect="1"/>
          </p:cNvPicPr>
          <p:nvPr>
            <p:ph type="pic" sz="quarter" idx="13"/>
          </p:nvPr>
        </p:nvPicPr>
        <p:blipFill>
          <a:blip r:embed="rId3"/>
          <a:srcRect l="35047" r="-1" b="-1"/>
          <a:stretch>
            <a:fillRect/>
          </a:stretch>
        </p:blipFill>
        <p:spPr>
          <a:xfrm>
            <a:off x="609600" y="2173849"/>
            <a:ext cx="4675632" cy="4049141"/>
          </a:xfrm>
          <a:prstGeom prst="rect">
            <a:avLst/>
          </a:prstGeom>
          <a:noFill/>
        </p:spPr>
      </p:pic>
      <p:sp>
        <p:nvSpPr>
          <p:cNvPr id="3" name="Footer Placeholder 2">
            <a:extLst>
              <a:ext uri="{FF2B5EF4-FFF2-40B4-BE49-F238E27FC236}">
                <a16:creationId xmlns:a16="http://schemas.microsoft.com/office/drawing/2014/main" id="{FB720E0E-1E08-35DE-8E64-5470BFD2846E}"/>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6AF78857-9F78-65F9-546D-EE4282B4CB8B}"/>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FAA6F6B0-7BDB-FB4C-9D76-500FE2DDFD1B}"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373E1151-9DB7-9D4D-0EE1-15386087180C}"/>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19</a:t>
            </a:fld>
            <a:endParaRPr lang="en-US"/>
          </a:p>
        </p:txBody>
      </p:sp>
      <p:sp>
        <p:nvSpPr>
          <p:cNvPr id="2" name="Title 1">
            <a:extLst>
              <a:ext uri="{FF2B5EF4-FFF2-40B4-BE49-F238E27FC236}">
                <a16:creationId xmlns:a16="http://schemas.microsoft.com/office/drawing/2014/main" id="{7876FF67-A92D-EF84-F47E-AD1752F00285}"/>
              </a:ext>
            </a:extLst>
          </p:cNvPr>
          <p:cNvSpPr>
            <a:spLocks noGrp="1"/>
          </p:cNvSpPr>
          <p:nvPr>
            <p:ph type="title"/>
          </p:nvPr>
        </p:nvSpPr>
        <p:spPr>
          <a:xfrm>
            <a:off x="612647" y="634999"/>
            <a:ext cx="4672584" cy="1269482"/>
          </a:xfrm>
        </p:spPr>
        <p:txBody>
          <a:bodyPr anchor="t">
            <a:normAutofit/>
          </a:bodyPr>
          <a:lstStyle/>
          <a:p>
            <a:r>
              <a:rPr lang="en-IN" sz="2800"/>
              <a:t>Third-Party Integrations and Compliance</a:t>
            </a:r>
          </a:p>
        </p:txBody>
      </p:sp>
      <p:sp>
        <p:nvSpPr>
          <p:cNvPr id="7" name="Content Placeholder 6">
            <a:extLst>
              <a:ext uri="{FF2B5EF4-FFF2-40B4-BE49-F238E27FC236}">
                <a16:creationId xmlns:a16="http://schemas.microsoft.com/office/drawing/2014/main" id="{40A6EA30-07BF-DA64-79A8-783E688FA93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05562" y="634999"/>
            <a:ext cx="5676838" cy="5587996"/>
          </a:xfrm>
        </p:spPr>
        <p:txBody>
          <a:bodyPr>
            <a:normAutofit/>
          </a:bodyPr>
          <a:lstStyle/>
          <a:p>
            <a:pPr marL="0" indent="0">
              <a:spcBef>
                <a:spcPts val="2500"/>
              </a:spcBef>
              <a:buFont typeface="Arial" panose="020B0604020202020204" pitchFamily="34" charset="0"/>
              <a:buNone/>
            </a:pPr>
            <a:r>
              <a:rPr lang="en-IN" b="1"/>
              <a:t>Payment Gateways Integration</a:t>
            </a:r>
          </a:p>
          <a:p>
            <a:pPr marL="0" lvl="1" indent="0">
              <a:buFont typeface="Arial" panose="020B0604020202020204" pitchFamily="34" charset="0"/>
              <a:buNone/>
            </a:pPr>
            <a:r>
              <a:t>Integration with NPCI UPI as primary and Razorpay/PayU as backup ensures seamless payment processing.</a:t>
            </a:r>
            <a:endParaRPr lang="en-IN"/>
          </a:p>
          <a:p>
            <a:pPr marL="0" indent="0">
              <a:spcBef>
                <a:spcPts val="2500"/>
              </a:spcBef>
              <a:buFont typeface="Arial" panose="020B0604020202020204" pitchFamily="34" charset="0"/>
              <a:buNone/>
            </a:pPr>
            <a:r>
              <a:rPr lang="en-IN" b="1"/>
              <a:t>External Service Connections</a:t>
            </a:r>
          </a:p>
          <a:p>
            <a:pPr marL="0" lvl="1" indent="0">
              <a:buFont typeface="Arial" panose="020B0604020202020204" pitchFamily="34" charset="0"/>
              <a:buNone/>
            </a:pPr>
            <a:r>
              <a:t>Utilising SMS gateways, email services, KYC Aadhaar authentication, and credit bureau integration for robust functionality.</a:t>
            </a:r>
            <a:endParaRPr lang="en-IN"/>
          </a:p>
          <a:p>
            <a:pPr marL="0" indent="0">
              <a:spcBef>
                <a:spcPts val="2500"/>
              </a:spcBef>
              <a:buFont typeface="Arial" panose="020B0604020202020204" pitchFamily="34" charset="0"/>
              <a:buNone/>
            </a:pPr>
            <a:r>
              <a:rPr lang="en-IN" b="1"/>
              <a:t>RBI Regulatory Compliance</a:t>
            </a:r>
          </a:p>
          <a:p>
            <a:pPr marL="0" lvl="1" indent="0">
              <a:buFont typeface="Arial" panose="020B0604020202020204" pitchFamily="34" charset="0"/>
              <a:buNone/>
            </a:pPr>
            <a:r>
              <a:t>Strict adherence to RBI regulations including PSO authorization, KYC, AML, FEMA, and data localization requirements.</a:t>
            </a:r>
            <a:endParaRPr lang="en-IN"/>
          </a:p>
          <a:p>
            <a:pPr marL="0" indent="0">
              <a:spcBef>
                <a:spcPts val="2500"/>
              </a:spcBef>
              <a:buFont typeface="Arial" panose="020B0604020202020204" pitchFamily="34" charset="0"/>
              <a:buNone/>
            </a:pPr>
            <a:r>
              <a:rPr lang="en-IN" b="1"/>
              <a:t>Data Protection and Privacy</a:t>
            </a:r>
          </a:p>
          <a:p>
            <a:pPr marL="0" lvl="1" indent="0">
              <a:buFont typeface="Arial" panose="020B0604020202020204" pitchFamily="34" charset="0"/>
              <a:buNone/>
            </a:pPr>
            <a:r>
              <a:t>Compliance with PDPB, consent management, data retention policies, and privacy controls to secure user data.</a:t>
            </a:r>
            <a:endParaRPr lang="en-IN"/>
          </a:p>
        </p:txBody>
      </p:sp>
    </p:spTree>
    <p:extLst>
      <p:ext uri="{BB962C8B-B14F-4D97-AF65-F5344CB8AC3E}">
        <p14:creationId xmlns:p14="http://schemas.microsoft.com/office/powerpoint/2010/main" val="677264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220E-0F10-26D0-1C30-7656E81FEA76}"/>
              </a:ext>
            </a:extLst>
          </p:cNvPr>
          <p:cNvSpPr>
            <a:spLocks noGrp="1"/>
          </p:cNvSpPr>
          <p:nvPr>
            <p:ph type="title"/>
          </p:nvPr>
        </p:nvSpPr>
        <p:spPr>
          <a:xfrm>
            <a:off x="609599" y="634988"/>
            <a:ext cx="4754563" cy="5568895"/>
          </a:xfrm>
        </p:spPr>
        <p:txBody>
          <a:bodyPr anchor="ctr">
            <a:normAutofit/>
          </a:bodyPr>
          <a:lstStyle/>
          <a:p>
            <a:r>
              <a:rPr lang="en-IN"/>
              <a:t>Agenda Overview: Key Discussion Points</a:t>
            </a:r>
          </a:p>
        </p:txBody>
      </p:sp>
      <p:sp>
        <p:nvSpPr>
          <p:cNvPr id="3" name="Footer Placeholder 2">
            <a:extLst>
              <a:ext uri="{FF2B5EF4-FFF2-40B4-BE49-F238E27FC236}">
                <a16:creationId xmlns:a16="http://schemas.microsoft.com/office/drawing/2014/main" id="{0078A080-0CF6-89CE-9493-7B7060634E64}"/>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61D64A44-ABE2-F9BB-6652-39FC0EED8B2B}"/>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553ED406-9BBB-8243-8F57-F2904DFCFBBC}"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62A76655-999B-0AA5-6421-E1926F3DDC1B}"/>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2</a:t>
            </a:fld>
            <a:endParaRPr lang="en-US"/>
          </a:p>
        </p:txBody>
      </p:sp>
      <p:sp>
        <p:nvSpPr>
          <p:cNvPr id="6" name="Content Placeholder 5">
            <a:extLst>
              <a:ext uri="{FF2B5EF4-FFF2-40B4-BE49-F238E27FC236}">
                <a16:creationId xmlns:a16="http://schemas.microsoft.com/office/drawing/2014/main" id="{2674011F-0084-59D7-C25E-0968A743E6A2}"/>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5725556" y="634989"/>
            <a:ext cx="5501871" cy="5568895"/>
          </a:xfrm>
        </p:spPr>
        <p:txBody>
          <a:bodyPr anchor="ctr">
            <a:normAutofit/>
          </a:bodyPr>
          <a:lstStyle/>
          <a:p>
            <a:pPr>
              <a:buFont typeface="Arial" panose="020B0604020202020204" pitchFamily="34" charset="0"/>
              <a:buChar char="•"/>
            </a:pPr>
            <a:r>
              <a:t>Market Opportunity and User Insights</a:t>
            </a:r>
          </a:p>
          <a:p>
            <a:pPr>
              <a:buFont typeface="Arial" panose="020B0604020202020204" pitchFamily="34" charset="0"/>
              <a:buChar char="•"/>
            </a:pPr>
            <a:r>
              <a:t>Product Vision, Strategy, and Value Propositions</a:t>
            </a:r>
          </a:p>
          <a:p>
            <a:pPr>
              <a:buFont typeface="Arial" panose="020B0604020202020204" pitchFamily="34" charset="0"/>
              <a:buChar char="•"/>
            </a:pPr>
            <a:r>
              <a:t>Feature Requirements and Prioritisation</a:t>
            </a:r>
          </a:p>
          <a:p>
            <a:pPr>
              <a:buFont typeface="Arial" panose="020B0604020202020204" pitchFamily="34" charset="0"/>
              <a:buChar char="•"/>
            </a:pPr>
            <a:r>
              <a:t>Technical Architecture and Security</a:t>
            </a:r>
          </a:p>
          <a:p>
            <a:pPr>
              <a:buFont typeface="Arial" panose="020B0604020202020204" pitchFamily="34" charset="0"/>
              <a:buChar char="•"/>
            </a:pPr>
            <a:r>
              <a:t>Success Metrics and KPIs</a:t>
            </a:r>
          </a:p>
          <a:p>
            <a:pPr>
              <a:buFont typeface="Arial" panose="020B0604020202020204" pitchFamily="34" charset="0"/>
              <a:buChar char="•"/>
            </a:pPr>
            <a:r>
              <a:t>Competitive Analysis and Positioning</a:t>
            </a:r>
          </a:p>
          <a:p>
            <a:pPr>
              <a:buFont typeface="Arial" panose="020B0604020202020204" pitchFamily="34" charset="0"/>
              <a:buChar char="•"/>
            </a:pPr>
            <a:r>
              <a:t>Go-to-Market Strategy and Launch Plan</a:t>
            </a:r>
          </a:p>
          <a:p>
            <a:pPr>
              <a:buFont typeface="Arial" panose="020B0604020202020204" pitchFamily="34" charset="0"/>
              <a:buChar char="•"/>
            </a:pPr>
            <a:r>
              <a:t>Product Roadmap and Risk Assessment</a:t>
            </a:r>
            <a:endParaRPr lang="en-IN"/>
          </a:p>
        </p:txBody>
      </p:sp>
    </p:spTree>
    <p:extLst>
      <p:ext uri="{BB962C8B-B14F-4D97-AF65-F5344CB8AC3E}">
        <p14:creationId xmlns:p14="http://schemas.microsoft.com/office/powerpoint/2010/main" val="2971941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029A1-9993-46B9-1257-1069E45612CC}"/>
              </a:ext>
            </a:extLst>
          </p:cNvPr>
          <p:cNvSpPr>
            <a:spLocks noGrp="1"/>
          </p:cNvSpPr>
          <p:nvPr>
            <p:ph type="ctrTitle"/>
          </p:nvPr>
        </p:nvSpPr>
        <p:spPr>
          <a:xfrm>
            <a:off x="612648" y="1001713"/>
            <a:ext cx="7909560" cy="5477510"/>
          </a:xfrm>
        </p:spPr>
        <p:txBody>
          <a:bodyPr anchor="b">
            <a:normAutofit/>
          </a:bodyPr>
          <a:lstStyle/>
          <a:p>
            <a:r>
              <a:rPr lang="en-IN"/>
              <a:t>Success Metrics and KPIs</a:t>
            </a:r>
          </a:p>
        </p:txBody>
      </p:sp>
      <p:sp>
        <p:nvSpPr>
          <p:cNvPr id="4" name="Footer Placeholder 3">
            <a:extLst>
              <a:ext uri="{FF2B5EF4-FFF2-40B4-BE49-F238E27FC236}">
                <a16:creationId xmlns:a16="http://schemas.microsoft.com/office/drawing/2014/main" id="{7E1E83B7-932A-E58C-B974-12B6FDEC2E53}"/>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5" name="Date Placeholder 4">
            <a:extLst>
              <a:ext uri="{FF2B5EF4-FFF2-40B4-BE49-F238E27FC236}">
                <a16:creationId xmlns:a16="http://schemas.microsoft.com/office/drawing/2014/main" id="{7552966D-D705-AED2-1AE8-83C977942A37}"/>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49B045A2-93A3-0245-952F-F70516988491}" type="datetime1">
              <a:rPr lang="en-US" smtClean="0"/>
              <a:pPr>
                <a:spcAft>
                  <a:spcPts val="600"/>
                </a:spcAft>
              </a:pPr>
              <a:t>9/26/2025</a:t>
            </a:fld>
            <a:endParaRPr lang="en-US"/>
          </a:p>
        </p:txBody>
      </p:sp>
      <p:sp>
        <p:nvSpPr>
          <p:cNvPr id="6" name="Slide Number Placeholder 5">
            <a:extLst>
              <a:ext uri="{FF2B5EF4-FFF2-40B4-BE49-F238E27FC236}">
                <a16:creationId xmlns:a16="http://schemas.microsoft.com/office/drawing/2014/main" id="{2C97F3F4-3317-16D2-7B26-631DB5A23926}"/>
              </a:ext>
            </a:extLst>
          </p:cNvPr>
          <p:cNvSpPr>
            <a:spLocks noGrp="1"/>
          </p:cNvSpPr>
          <p:nvPr>
            <p:ph type="sldNum" sz="quarter" idx="12"/>
          </p:nvPr>
        </p:nvSpPr>
        <p:spPr>
          <a:xfrm>
            <a:off x="2" y="6492513"/>
            <a:ext cx="429207" cy="365125"/>
          </a:xfrm>
        </p:spPr>
        <p:txBody>
          <a:bodyPr anchor="ctr">
            <a:normAutofit/>
          </a:bodyPr>
          <a:lstStyle/>
          <a:p>
            <a:pPr>
              <a:spcAft>
                <a:spcPts val="600"/>
              </a:spcAft>
            </a:pPr>
            <a:fld id="{AEAA3239-9EA4-4A65-A281-97F994456D9F}" type="slidenum">
              <a:rPr lang="en-US" smtClean="0"/>
              <a:pPr>
                <a:spcAft>
                  <a:spcPts val="600"/>
                </a:spcAft>
              </a:pPr>
              <a:t>20</a:t>
            </a:fld>
            <a:endParaRPr lang="en-US"/>
          </a:p>
        </p:txBody>
      </p:sp>
    </p:spTree>
    <p:extLst>
      <p:ext uri="{BB962C8B-B14F-4D97-AF65-F5344CB8AC3E}">
        <p14:creationId xmlns:p14="http://schemas.microsoft.com/office/powerpoint/2010/main" val="2090749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38720-2FBA-9486-8A3B-280E46E67D12}"/>
              </a:ext>
            </a:extLst>
          </p:cNvPr>
          <p:cNvSpPr>
            <a:spLocks noGrp="1"/>
          </p:cNvSpPr>
          <p:nvPr>
            <p:ph type="title"/>
          </p:nvPr>
        </p:nvSpPr>
        <p:spPr>
          <a:xfrm>
            <a:off x="2790911" y="2133600"/>
            <a:ext cx="6623436" cy="1070776"/>
          </a:xfrm>
        </p:spPr>
        <p:txBody>
          <a:bodyPr anchor="b">
            <a:normAutofit/>
          </a:bodyPr>
          <a:lstStyle/>
          <a:p>
            <a:r>
              <a:rPr lang="en-IN" sz="3300"/>
              <a:t>North Star Metric and User Engagement KPIs</a:t>
            </a:r>
          </a:p>
        </p:txBody>
      </p:sp>
      <p:sp>
        <p:nvSpPr>
          <p:cNvPr id="3" name="Footer Placeholder 2">
            <a:extLst>
              <a:ext uri="{FF2B5EF4-FFF2-40B4-BE49-F238E27FC236}">
                <a16:creationId xmlns:a16="http://schemas.microsoft.com/office/drawing/2014/main" id="{EC7366E7-B2A0-3BDA-AD42-16841B1FF0FE}"/>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18990FC3-6C6B-CE62-4CE6-ADB5026F595A}"/>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553ED406-9BBB-8243-8F57-F2904DFCFBBC}"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CDFAB8A1-A1A3-9E07-8F67-19CA2873D237}"/>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21</a:t>
            </a:fld>
            <a:endParaRPr lang="en-US"/>
          </a:p>
        </p:txBody>
      </p:sp>
      <p:graphicFrame>
        <p:nvGraphicFramePr>
          <p:cNvPr id="8" name="Content Placeholder 7">
            <a:extLst>
              <a:ext uri="{FF2B5EF4-FFF2-40B4-BE49-F238E27FC236}">
                <a16:creationId xmlns:a16="http://schemas.microsoft.com/office/drawing/2014/main" id="{C0AE0B03-A137-4907-A47B-6A100E4024F4}"/>
              </a:ext>
            </a:extLst>
          </p:cNvPr>
          <p:cNvGraphicFramePr>
            <a:graphicFrameLocks noGrp="1"/>
          </p:cNvGraphicFramePr>
          <p:nvPr>
            <p:ph sz="quarter" idx="13"/>
            <p:extLst>
              <p:ext uri="{D42A27DB-BD31-4B8C-83A1-F6EECF244321}">
                <p14:modId xmlns:p14="http://schemas.microsoft.com/office/powerpoint/2010/main" val="2346271717"/>
              </p:ext>
            </p:extLst>
          </p:nvPr>
        </p:nvGraphicFramePr>
        <p:xfrm>
          <a:off x="3768725" y="3523122"/>
          <a:ext cx="4659313" cy="1775494"/>
        </p:xfrm>
        <a:graphic>
          <a:graphicData uri="http://schemas.openxmlformats.org/drawingml/2006/table">
            <a:tbl>
              <a:tblPr firstRow="1" firstCol="1" bandRow="1">
                <a:noFill/>
                <a:tableStyleId>{5C22544A-7EE6-4342-B048-85BDC9FD1C3A}</a:tableStyleId>
              </a:tblPr>
              <a:tblGrid>
                <a:gridCol w="1063799">
                  <a:extLst>
                    <a:ext uri="{9D8B030D-6E8A-4147-A177-3AD203B41FA5}">
                      <a16:colId xmlns:a16="http://schemas.microsoft.com/office/drawing/2014/main" val="2345978875"/>
                    </a:ext>
                  </a:extLst>
                </a:gridCol>
                <a:gridCol w="1345321">
                  <a:extLst>
                    <a:ext uri="{9D8B030D-6E8A-4147-A177-3AD203B41FA5}">
                      <a16:colId xmlns:a16="http://schemas.microsoft.com/office/drawing/2014/main" val="924464232"/>
                    </a:ext>
                  </a:extLst>
                </a:gridCol>
                <a:gridCol w="1125098">
                  <a:extLst>
                    <a:ext uri="{9D8B030D-6E8A-4147-A177-3AD203B41FA5}">
                      <a16:colId xmlns:a16="http://schemas.microsoft.com/office/drawing/2014/main" val="3527482256"/>
                    </a:ext>
                  </a:extLst>
                </a:gridCol>
                <a:gridCol w="1125098">
                  <a:extLst>
                    <a:ext uri="{9D8B030D-6E8A-4147-A177-3AD203B41FA5}">
                      <a16:colId xmlns:a16="http://schemas.microsoft.com/office/drawing/2014/main" val="1465127078"/>
                    </a:ext>
                  </a:extLst>
                </a:gridCol>
              </a:tblGrid>
              <a:tr h="413493">
                <a:tc>
                  <a:txBody>
                    <a:bodyPr/>
                    <a:lstStyle/>
                    <a:p>
                      <a:pPr>
                        <a:buNone/>
                      </a:pPr>
                      <a:r>
                        <a:rPr lang="en-IN" sz="800" b="1" cap="all" spc="150">
                          <a:solidFill>
                            <a:schemeClr val="tx1"/>
                          </a:solidFill>
                          <a:effectLst/>
                        </a:rPr>
                        <a:t>Metric</a:t>
                      </a:r>
                    </a:p>
                  </a:txBody>
                  <a:tcPr marL="71020" marR="71020" marT="71020" marB="71020" anchor="ctr">
                    <a:lnL w="12700" cmpd="sng">
                      <a:noFill/>
                    </a:lnL>
                    <a:lnR w="12700" cmpd="sng">
                      <a:noFill/>
                    </a:lnR>
                    <a:lnT w="6350" cap="flat" cmpd="sng" algn="ctr">
                      <a:noFill/>
                      <a:prstDash val="solid"/>
                    </a:lnT>
                    <a:lnB w="19050" cap="flat" cmpd="sng" algn="ctr">
                      <a:noFill/>
                      <a:prstDash val="solid"/>
                    </a:lnB>
                    <a:solidFill>
                      <a:schemeClr val="accent1">
                        <a:lumMod val="40000"/>
                        <a:lumOff val="60000"/>
                      </a:schemeClr>
                    </a:solidFill>
                  </a:tcPr>
                </a:tc>
                <a:tc>
                  <a:txBody>
                    <a:bodyPr/>
                    <a:lstStyle/>
                    <a:p>
                      <a:pPr>
                        <a:buNone/>
                      </a:pPr>
                      <a:r>
                        <a:rPr lang="en-IN" sz="800" b="1" cap="all" spc="150">
                          <a:solidFill>
                            <a:schemeClr val="tx1"/>
                          </a:solidFill>
                          <a:effectLst/>
                        </a:rPr>
                        <a:t>Target (Month 6)</a:t>
                      </a:r>
                    </a:p>
                  </a:txBody>
                  <a:tcPr marL="71020" marR="71020" marT="71020" marB="71020" anchor="ctr">
                    <a:lnL w="12700" cmpd="sng">
                      <a:noFill/>
                    </a:lnL>
                    <a:lnR w="12700" cmpd="sng">
                      <a:noFill/>
                    </a:lnR>
                    <a:lnT w="6350" cap="flat" cmpd="sng" algn="ctr">
                      <a:noFill/>
                      <a:prstDash val="solid"/>
                    </a:lnT>
                    <a:lnB w="19050" cap="flat" cmpd="sng" algn="ctr">
                      <a:noFill/>
                      <a:prstDash val="solid"/>
                    </a:lnB>
                    <a:solidFill>
                      <a:schemeClr val="accent1">
                        <a:lumMod val="40000"/>
                        <a:lumOff val="60000"/>
                      </a:schemeClr>
                    </a:solidFill>
                  </a:tcPr>
                </a:tc>
                <a:tc>
                  <a:txBody>
                    <a:bodyPr/>
                    <a:lstStyle/>
                    <a:p>
                      <a:pPr>
                        <a:buNone/>
                      </a:pPr>
                      <a:r>
                        <a:rPr lang="en-IN" sz="800" b="1" cap="all" spc="150">
                          <a:solidFill>
                            <a:schemeClr val="tx1"/>
                          </a:solidFill>
                          <a:effectLst/>
                        </a:rPr>
                        <a:t>Target (Month 12)</a:t>
                      </a:r>
                    </a:p>
                  </a:txBody>
                  <a:tcPr marL="71020" marR="71020" marT="71020" marB="71020" anchor="ctr">
                    <a:lnL w="12700" cmpd="sng">
                      <a:noFill/>
                    </a:lnL>
                    <a:lnR w="12700" cmpd="sng">
                      <a:noFill/>
                    </a:lnR>
                    <a:lnT w="6350" cap="flat" cmpd="sng" algn="ctr">
                      <a:noFill/>
                      <a:prstDash val="solid"/>
                    </a:lnT>
                    <a:lnB w="19050" cap="flat" cmpd="sng" algn="ctr">
                      <a:noFill/>
                      <a:prstDash val="solid"/>
                    </a:lnB>
                    <a:solidFill>
                      <a:schemeClr val="accent1">
                        <a:lumMod val="40000"/>
                        <a:lumOff val="60000"/>
                      </a:schemeClr>
                    </a:solidFill>
                  </a:tcPr>
                </a:tc>
                <a:tc>
                  <a:txBody>
                    <a:bodyPr/>
                    <a:lstStyle/>
                    <a:p>
                      <a:pPr>
                        <a:buNone/>
                      </a:pPr>
                      <a:r>
                        <a:rPr lang="en-IN" sz="800" b="1" cap="all" spc="150">
                          <a:solidFill>
                            <a:schemeClr val="tx1"/>
                          </a:solidFill>
                          <a:effectLst/>
                        </a:rPr>
                        <a:t>Target (Month 18)</a:t>
                      </a:r>
                    </a:p>
                  </a:txBody>
                  <a:tcPr marL="71020" marR="71020" marT="71020" marB="71020" anchor="ctr">
                    <a:lnL w="12700" cmpd="sng">
                      <a:noFill/>
                    </a:lnL>
                    <a:lnR w="12700" cmpd="sng">
                      <a:noFill/>
                    </a:lnR>
                    <a:lnT w="6350" cap="flat" cmpd="sng" algn="ctr">
                      <a:noFill/>
                      <a:prstDash val="solid"/>
                    </a:lnT>
                    <a:lnB w="19050" cap="flat" cmpd="sng" algn="ctr">
                      <a:noFill/>
                      <a:prstDash val="solid"/>
                    </a:lnB>
                    <a:solidFill>
                      <a:schemeClr val="accent1">
                        <a:lumMod val="40000"/>
                        <a:lumOff val="60000"/>
                      </a:schemeClr>
                    </a:solidFill>
                  </a:tcPr>
                </a:tc>
                <a:extLst>
                  <a:ext uri="{0D108BD9-81ED-4DB2-BD59-A6C34878D82A}">
                    <a16:rowId xmlns:a16="http://schemas.microsoft.com/office/drawing/2014/main" val="1726384123"/>
                  </a:ext>
                </a:extLst>
              </a:tr>
              <a:tr h="366147">
                <a:tc>
                  <a:txBody>
                    <a:bodyPr/>
                    <a:lstStyle/>
                    <a:p>
                      <a:pPr>
                        <a:buNone/>
                      </a:pPr>
                      <a:r>
                        <a:rPr lang="en-IN" sz="700" b="1" cap="none" spc="0">
                          <a:solidFill>
                            <a:schemeClr val="tx1"/>
                          </a:solidFill>
                          <a:effectLst/>
                        </a:rPr>
                        <a:t>Monthly Active Users (MAU)</a:t>
                      </a:r>
                    </a:p>
                  </a:txBody>
                  <a:tcPr marL="71020" marR="71020" marT="71020" marB="71020" anchor="ctr">
                    <a:lnL w="12700" cmpd="sng">
                      <a:noFill/>
                      <a:prstDash val="solid"/>
                    </a:lnL>
                    <a:lnR w="12700" cmpd="sng">
                      <a:noFill/>
                      <a:prstDash val="solid"/>
                    </a:lnR>
                    <a:lnT w="19050" cap="flat" cmpd="sng" algn="ctr">
                      <a:noFill/>
                      <a:prstDash val="solid"/>
                    </a:lnT>
                    <a:lnB w="12700" cmpd="sng">
                      <a:noFill/>
                      <a:prstDash val="solid"/>
                    </a:lnB>
                    <a:noFill/>
                  </a:tcPr>
                </a:tc>
                <a:tc>
                  <a:txBody>
                    <a:bodyPr/>
                    <a:lstStyle/>
                    <a:p>
                      <a:pPr>
                        <a:buNone/>
                      </a:pPr>
                      <a:r>
                        <a:rPr lang="en-IN" sz="700" cap="none" spc="0">
                          <a:solidFill>
                            <a:schemeClr val="tx1"/>
                          </a:solidFill>
                          <a:effectLst/>
                        </a:rPr>
                        <a:t>500K</a:t>
                      </a:r>
                    </a:p>
                  </a:txBody>
                  <a:tcPr marL="71020" marR="71020" marT="71020" marB="71020" anchor="ctr">
                    <a:lnL w="12700" cmpd="sng">
                      <a:noFill/>
                      <a:prstDash val="solid"/>
                    </a:lnL>
                    <a:lnR w="12700" cmpd="sng">
                      <a:noFill/>
                      <a:prstDash val="solid"/>
                    </a:lnR>
                    <a:lnT w="19050" cap="flat" cmpd="sng" algn="ctr">
                      <a:noFill/>
                      <a:prstDash val="solid"/>
                    </a:lnT>
                    <a:lnB w="12700" cmpd="sng">
                      <a:noFill/>
                      <a:prstDash val="solid"/>
                    </a:lnB>
                    <a:noFill/>
                  </a:tcPr>
                </a:tc>
                <a:tc>
                  <a:txBody>
                    <a:bodyPr/>
                    <a:lstStyle/>
                    <a:p>
                      <a:pPr>
                        <a:buNone/>
                      </a:pPr>
                      <a:r>
                        <a:rPr lang="en-IN" sz="700" cap="none" spc="0">
                          <a:solidFill>
                            <a:schemeClr val="tx1"/>
                          </a:solidFill>
                          <a:effectLst/>
                        </a:rPr>
                        <a:t>2M</a:t>
                      </a:r>
                    </a:p>
                  </a:txBody>
                  <a:tcPr marL="71020" marR="71020" marT="71020" marB="71020" anchor="ctr">
                    <a:lnL w="12700" cmpd="sng">
                      <a:noFill/>
                      <a:prstDash val="solid"/>
                    </a:lnL>
                    <a:lnR w="12700" cmpd="sng">
                      <a:noFill/>
                      <a:prstDash val="solid"/>
                    </a:lnR>
                    <a:lnT w="19050" cap="flat" cmpd="sng" algn="ctr">
                      <a:noFill/>
                      <a:prstDash val="solid"/>
                    </a:lnT>
                    <a:lnB w="12700" cmpd="sng">
                      <a:noFill/>
                      <a:prstDash val="solid"/>
                    </a:lnB>
                    <a:noFill/>
                  </a:tcPr>
                </a:tc>
                <a:tc>
                  <a:txBody>
                    <a:bodyPr/>
                    <a:lstStyle/>
                    <a:p>
                      <a:pPr>
                        <a:buNone/>
                      </a:pPr>
                      <a:r>
                        <a:rPr lang="en-IN" sz="700" cap="none" spc="0">
                          <a:solidFill>
                            <a:schemeClr val="tx1"/>
                          </a:solidFill>
                          <a:effectLst/>
                        </a:rPr>
                        <a:t>5M</a:t>
                      </a:r>
                    </a:p>
                  </a:txBody>
                  <a:tcPr marL="71020" marR="71020" marT="71020" marB="71020" anchor="ctr">
                    <a:lnL w="12700" cmpd="sng">
                      <a:noFill/>
                      <a:prstDash val="solid"/>
                    </a:lnL>
                    <a:lnR w="12700" cmpd="sng">
                      <a:noFill/>
                      <a:prstDash val="solid"/>
                    </a:lnR>
                    <a:lnT w="19050" cap="flat" cmpd="sng" algn="ctr">
                      <a:noFill/>
                      <a:prstDash val="solid"/>
                    </a:lnT>
                    <a:lnB w="12700" cmpd="sng">
                      <a:noFill/>
                      <a:prstDash val="solid"/>
                    </a:lnB>
                    <a:noFill/>
                  </a:tcPr>
                </a:tc>
                <a:extLst>
                  <a:ext uri="{0D108BD9-81ED-4DB2-BD59-A6C34878D82A}">
                    <a16:rowId xmlns:a16="http://schemas.microsoft.com/office/drawing/2014/main" val="1298885682"/>
                  </a:ext>
                </a:extLst>
              </a:tr>
              <a:tr h="366147">
                <a:tc>
                  <a:txBody>
                    <a:bodyPr/>
                    <a:lstStyle/>
                    <a:p>
                      <a:pPr>
                        <a:buNone/>
                      </a:pPr>
                      <a:r>
                        <a:rPr lang="en-IN" sz="700" b="1" cap="none" spc="0">
                          <a:solidFill>
                            <a:schemeClr val="tx1"/>
                          </a:solidFill>
                          <a:effectLst/>
                        </a:rPr>
                        <a:t>Daily Active Users (DAU)</a:t>
                      </a:r>
                    </a:p>
                  </a:txBody>
                  <a:tcPr marL="71020" marR="71020" marT="71020" marB="7102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700" cap="none" spc="0">
                          <a:solidFill>
                            <a:schemeClr val="tx1"/>
                          </a:solidFill>
                          <a:effectLst/>
                        </a:rPr>
                        <a:t>150K</a:t>
                      </a:r>
                    </a:p>
                  </a:txBody>
                  <a:tcPr marL="71020" marR="71020" marT="71020" marB="7102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700" cap="none" spc="0">
                          <a:solidFill>
                            <a:schemeClr val="tx1"/>
                          </a:solidFill>
                          <a:effectLst/>
                        </a:rPr>
                        <a:t>600K</a:t>
                      </a:r>
                    </a:p>
                  </a:txBody>
                  <a:tcPr marL="71020" marR="71020" marT="71020" marB="7102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700" cap="none" spc="0">
                          <a:solidFill>
                            <a:schemeClr val="tx1"/>
                          </a:solidFill>
                          <a:effectLst/>
                        </a:rPr>
                        <a:t>1.5M</a:t>
                      </a:r>
                    </a:p>
                  </a:txBody>
                  <a:tcPr marL="71020" marR="71020" marT="71020" marB="7102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15764705"/>
                  </a:ext>
                </a:extLst>
              </a:tr>
              <a:tr h="366147">
                <a:tc>
                  <a:txBody>
                    <a:bodyPr/>
                    <a:lstStyle/>
                    <a:p>
                      <a:pPr>
                        <a:buNone/>
                      </a:pPr>
                      <a:r>
                        <a:rPr lang="en-IN" sz="700" b="1" cap="none" spc="0">
                          <a:solidFill>
                            <a:schemeClr val="tx1"/>
                          </a:solidFill>
                          <a:effectLst/>
                        </a:rPr>
                        <a:t>User Retention (Day 30)</a:t>
                      </a:r>
                    </a:p>
                  </a:txBody>
                  <a:tcPr marL="71020" marR="71020" marT="71020" marB="71020"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IN" sz="700" cap="none" spc="0">
                          <a:solidFill>
                            <a:schemeClr val="tx1"/>
                          </a:solidFill>
                          <a:effectLst/>
                        </a:rPr>
                        <a:t>35%</a:t>
                      </a:r>
                    </a:p>
                  </a:txBody>
                  <a:tcPr marL="71020" marR="71020" marT="71020" marB="71020"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IN" sz="700" cap="none" spc="0">
                          <a:solidFill>
                            <a:schemeClr val="tx1"/>
                          </a:solidFill>
                          <a:effectLst/>
                        </a:rPr>
                        <a:t>45%</a:t>
                      </a:r>
                    </a:p>
                  </a:txBody>
                  <a:tcPr marL="71020" marR="71020" marT="71020" marB="71020"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IN" sz="700" cap="none" spc="0">
                          <a:solidFill>
                            <a:schemeClr val="tx1"/>
                          </a:solidFill>
                          <a:effectLst/>
                        </a:rPr>
                        <a:t>50%</a:t>
                      </a:r>
                    </a:p>
                  </a:txBody>
                  <a:tcPr marL="71020" marR="71020" marT="71020" marB="71020"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737471244"/>
                  </a:ext>
                </a:extLst>
              </a:tr>
              <a:tr h="263563">
                <a:tc>
                  <a:txBody>
                    <a:bodyPr/>
                    <a:lstStyle/>
                    <a:p>
                      <a:pPr>
                        <a:buNone/>
                      </a:pPr>
                      <a:r>
                        <a:rPr lang="en-IN" sz="700" b="1" cap="none" spc="0">
                          <a:solidFill>
                            <a:schemeClr val="tx1"/>
                          </a:solidFill>
                          <a:effectLst/>
                        </a:rPr>
                        <a:t>App Store Rating</a:t>
                      </a:r>
                    </a:p>
                  </a:txBody>
                  <a:tcPr marL="71020" marR="71020" marT="71020" marB="7102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700" cap="none" spc="0">
                          <a:solidFill>
                            <a:schemeClr val="tx1"/>
                          </a:solidFill>
                          <a:effectLst/>
                        </a:rPr>
                        <a:t>4.2+</a:t>
                      </a:r>
                    </a:p>
                  </a:txBody>
                  <a:tcPr marL="71020" marR="71020" marT="71020" marB="7102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700" cap="none" spc="0">
                          <a:solidFill>
                            <a:schemeClr val="tx1"/>
                          </a:solidFill>
                          <a:effectLst/>
                        </a:rPr>
                        <a:t>4.4+</a:t>
                      </a:r>
                    </a:p>
                  </a:txBody>
                  <a:tcPr marL="71020" marR="71020" marT="71020" marB="7102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IN" sz="700" cap="none" spc="0">
                          <a:solidFill>
                            <a:schemeClr val="tx1"/>
                          </a:solidFill>
                          <a:effectLst/>
                        </a:rPr>
                        <a:t>4.5+</a:t>
                      </a:r>
                    </a:p>
                  </a:txBody>
                  <a:tcPr marL="71020" marR="71020" marT="71020" marB="7102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397232955"/>
                  </a:ext>
                </a:extLst>
              </a:tr>
            </a:tbl>
          </a:graphicData>
        </a:graphic>
      </p:graphicFrame>
    </p:spTree>
    <p:extLst>
      <p:ext uri="{BB962C8B-B14F-4D97-AF65-F5344CB8AC3E}">
        <p14:creationId xmlns:p14="http://schemas.microsoft.com/office/powerpoint/2010/main" val="18554410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86A07-848B-BBD7-A105-2E1CE3D2319E}"/>
              </a:ext>
            </a:extLst>
          </p:cNvPr>
          <p:cNvSpPr>
            <a:spLocks noGrp="1"/>
          </p:cNvSpPr>
          <p:nvPr>
            <p:ph type="title"/>
          </p:nvPr>
        </p:nvSpPr>
        <p:spPr>
          <a:xfrm>
            <a:off x="2790911" y="2133600"/>
            <a:ext cx="6623436" cy="1070776"/>
          </a:xfrm>
        </p:spPr>
        <p:txBody>
          <a:bodyPr anchor="b">
            <a:normAutofit/>
          </a:bodyPr>
          <a:lstStyle/>
          <a:p>
            <a:r>
              <a:rPr lang="en-IN" sz="3300"/>
              <a:t>Transaction and Business Health Metrics</a:t>
            </a:r>
          </a:p>
        </p:txBody>
      </p:sp>
      <p:sp>
        <p:nvSpPr>
          <p:cNvPr id="3" name="Footer Placeholder 2">
            <a:extLst>
              <a:ext uri="{FF2B5EF4-FFF2-40B4-BE49-F238E27FC236}">
                <a16:creationId xmlns:a16="http://schemas.microsoft.com/office/drawing/2014/main" id="{9710BFDE-E022-EE85-B595-2226EE1A9124}"/>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CCBAA541-4097-5513-31A9-08C2F4EBCCB9}"/>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553ED406-9BBB-8243-8F57-F2904DFCFBBC}"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D1189B5F-8507-7A1D-26D8-256950868AC7}"/>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22</a:t>
            </a:fld>
            <a:endParaRPr lang="en-US"/>
          </a:p>
        </p:txBody>
      </p:sp>
      <p:graphicFrame>
        <p:nvGraphicFramePr>
          <p:cNvPr id="8" name="Content Placeholder 7">
            <a:extLst>
              <a:ext uri="{FF2B5EF4-FFF2-40B4-BE49-F238E27FC236}">
                <a16:creationId xmlns:a16="http://schemas.microsoft.com/office/drawing/2014/main" id="{933590B8-BE4E-41CD-AA34-0EB92045A53E}"/>
              </a:ext>
            </a:extLst>
          </p:cNvPr>
          <p:cNvGraphicFramePr>
            <a:graphicFrameLocks noGrp="1"/>
          </p:cNvGraphicFramePr>
          <p:nvPr>
            <p:ph sz="quarter" idx="13"/>
            <p:extLst>
              <p:ext uri="{D42A27DB-BD31-4B8C-83A1-F6EECF244321}">
                <p14:modId xmlns:p14="http://schemas.microsoft.com/office/powerpoint/2010/main" val="3027661785"/>
              </p:ext>
            </p:extLst>
          </p:nvPr>
        </p:nvGraphicFramePr>
        <p:xfrm>
          <a:off x="3768725" y="3580478"/>
          <a:ext cx="4659313" cy="1660781"/>
        </p:xfrm>
        <a:graphic>
          <a:graphicData uri="http://schemas.openxmlformats.org/drawingml/2006/table">
            <a:tbl>
              <a:tblPr firstRow="1" firstCol="1" bandRow="1">
                <a:noFill/>
                <a:tableStyleId>{5C22544A-7EE6-4342-B048-85BDC9FD1C3A}</a:tableStyleId>
              </a:tblPr>
              <a:tblGrid>
                <a:gridCol w="1251684">
                  <a:extLst>
                    <a:ext uri="{9D8B030D-6E8A-4147-A177-3AD203B41FA5}">
                      <a16:colId xmlns:a16="http://schemas.microsoft.com/office/drawing/2014/main" val="1862067043"/>
                    </a:ext>
                  </a:extLst>
                </a:gridCol>
                <a:gridCol w="1274132">
                  <a:extLst>
                    <a:ext uri="{9D8B030D-6E8A-4147-A177-3AD203B41FA5}">
                      <a16:colId xmlns:a16="http://schemas.microsoft.com/office/drawing/2014/main" val="816121547"/>
                    </a:ext>
                  </a:extLst>
                </a:gridCol>
                <a:gridCol w="1066749">
                  <a:extLst>
                    <a:ext uri="{9D8B030D-6E8A-4147-A177-3AD203B41FA5}">
                      <a16:colId xmlns:a16="http://schemas.microsoft.com/office/drawing/2014/main" val="613884753"/>
                    </a:ext>
                  </a:extLst>
                </a:gridCol>
                <a:gridCol w="1066749">
                  <a:extLst>
                    <a:ext uri="{9D8B030D-6E8A-4147-A177-3AD203B41FA5}">
                      <a16:colId xmlns:a16="http://schemas.microsoft.com/office/drawing/2014/main" val="2577513056"/>
                    </a:ext>
                  </a:extLst>
                </a:gridCol>
              </a:tblGrid>
              <a:tr h="410496">
                <a:tc>
                  <a:txBody>
                    <a:bodyPr/>
                    <a:lstStyle/>
                    <a:p>
                      <a:pPr>
                        <a:buNone/>
                      </a:pPr>
                      <a:r>
                        <a:rPr lang="en-IN" sz="800" b="1" cap="all" spc="150">
                          <a:solidFill>
                            <a:schemeClr val="tx1"/>
                          </a:solidFill>
                          <a:effectLst/>
                        </a:rPr>
                        <a:t>Metric</a:t>
                      </a:r>
                    </a:p>
                  </a:txBody>
                  <a:tcPr marL="70505" marR="70505" marT="70505" marB="70505" anchor="ctr">
                    <a:lnL w="12700" cmpd="sng">
                      <a:noFill/>
                    </a:lnL>
                    <a:lnR w="12700" cmpd="sng">
                      <a:noFill/>
                    </a:lnR>
                    <a:lnT w="6350" cap="flat" cmpd="sng" algn="ctr">
                      <a:noFill/>
                      <a:prstDash val="solid"/>
                    </a:lnT>
                    <a:lnB w="6350" cap="flat" cmpd="sng" algn="ctr">
                      <a:noFill/>
                      <a:prstDash val="solid"/>
                    </a:lnB>
                    <a:solidFill>
                      <a:schemeClr val="accent1"/>
                    </a:solidFill>
                  </a:tcPr>
                </a:tc>
                <a:tc>
                  <a:txBody>
                    <a:bodyPr/>
                    <a:lstStyle/>
                    <a:p>
                      <a:pPr>
                        <a:buNone/>
                      </a:pPr>
                      <a:r>
                        <a:rPr lang="en-IN" sz="800" b="1" cap="all" spc="150">
                          <a:solidFill>
                            <a:schemeClr val="tx1"/>
                          </a:solidFill>
                          <a:effectLst/>
                        </a:rPr>
                        <a:t>Target (Month 6)</a:t>
                      </a:r>
                    </a:p>
                  </a:txBody>
                  <a:tcPr marL="70505" marR="70505" marT="70505" marB="70505" anchor="ctr">
                    <a:lnL w="12700" cmpd="sng">
                      <a:noFill/>
                    </a:lnL>
                    <a:lnR w="12700" cmpd="sng">
                      <a:noFill/>
                    </a:lnR>
                    <a:lnT w="6350" cap="flat" cmpd="sng" algn="ctr">
                      <a:noFill/>
                      <a:prstDash val="solid"/>
                    </a:lnT>
                    <a:lnB w="6350" cap="flat" cmpd="sng" algn="ctr">
                      <a:noFill/>
                      <a:prstDash val="solid"/>
                    </a:lnB>
                    <a:solidFill>
                      <a:schemeClr val="accent1"/>
                    </a:solidFill>
                  </a:tcPr>
                </a:tc>
                <a:tc>
                  <a:txBody>
                    <a:bodyPr/>
                    <a:lstStyle/>
                    <a:p>
                      <a:pPr>
                        <a:buNone/>
                      </a:pPr>
                      <a:r>
                        <a:rPr lang="en-IN" sz="800" b="1" cap="all" spc="150">
                          <a:solidFill>
                            <a:schemeClr val="tx1"/>
                          </a:solidFill>
                          <a:effectLst/>
                        </a:rPr>
                        <a:t>Target (Month 12)</a:t>
                      </a:r>
                    </a:p>
                  </a:txBody>
                  <a:tcPr marL="70505" marR="70505" marT="70505" marB="70505" anchor="ctr">
                    <a:lnL w="12700" cmpd="sng">
                      <a:noFill/>
                    </a:lnL>
                    <a:lnR w="12700" cmpd="sng">
                      <a:noFill/>
                    </a:lnR>
                    <a:lnT w="6350" cap="flat" cmpd="sng" algn="ctr">
                      <a:noFill/>
                      <a:prstDash val="solid"/>
                    </a:lnT>
                    <a:lnB w="6350" cap="flat" cmpd="sng" algn="ctr">
                      <a:noFill/>
                      <a:prstDash val="solid"/>
                    </a:lnB>
                    <a:solidFill>
                      <a:schemeClr val="accent1"/>
                    </a:solidFill>
                  </a:tcPr>
                </a:tc>
                <a:tc>
                  <a:txBody>
                    <a:bodyPr/>
                    <a:lstStyle/>
                    <a:p>
                      <a:pPr>
                        <a:buNone/>
                      </a:pPr>
                      <a:r>
                        <a:rPr lang="en-IN" sz="800" b="1" cap="all" spc="150">
                          <a:solidFill>
                            <a:schemeClr val="tx1"/>
                          </a:solidFill>
                          <a:effectLst/>
                        </a:rPr>
                        <a:t>Target (Month 18)</a:t>
                      </a:r>
                    </a:p>
                  </a:txBody>
                  <a:tcPr marL="70505" marR="70505" marT="70505" marB="70505" anchor="ctr">
                    <a:lnL w="12700" cmpd="sng">
                      <a:noFill/>
                    </a:lnL>
                    <a:lnR w="12700" cmpd="sng">
                      <a:noFill/>
                    </a:lnR>
                    <a:lnT w="6350" cap="flat" cmpd="sng" algn="ctr">
                      <a:noFill/>
                      <a:prstDash val="solid"/>
                    </a:lnT>
                    <a:lnB w="6350" cap="flat" cmpd="sng" algn="ctr">
                      <a:noFill/>
                      <a:prstDash val="solid"/>
                    </a:lnB>
                    <a:solidFill>
                      <a:schemeClr val="accent1"/>
                    </a:solidFill>
                  </a:tcPr>
                </a:tc>
                <a:extLst>
                  <a:ext uri="{0D108BD9-81ED-4DB2-BD59-A6C34878D82A}">
                    <a16:rowId xmlns:a16="http://schemas.microsoft.com/office/drawing/2014/main" val="3664489356"/>
                  </a:ext>
                </a:extLst>
              </a:tr>
              <a:tr h="363492">
                <a:tc>
                  <a:txBody>
                    <a:bodyPr/>
                    <a:lstStyle/>
                    <a:p>
                      <a:pPr>
                        <a:buNone/>
                      </a:pPr>
                      <a:r>
                        <a:rPr lang="en-IN" sz="700" b="1" cap="none" spc="0">
                          <a:solidFill>
                            <a:schemeClr val="tx1"/>
                          </a:solidFill>
                          <a:effectLst/>
                        </a:rPr>
                        <a:t>Monthly Transaction Volume</a:t>
                      </a:r>
                    </a:p>
                  </a:txBody>
                  <a:tcPr marL="70505" marR="70505" marT="70505" marB="70505"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pPr>
                        <a:buNone/>
                      </a:pPr>
                      <a:r>
                        <a:rPr lang="en-IN" sz="700" cap="none" spc="0">
                          <a:solidFill>
                            <a:schemeClr val="tx1"/>
                          </a:solidFill>
                          <a:effectLst/>
                        </a:rPr>
                        <a:t>$50M</a:t>
                      </a:r>
                    </a:p>
                  </a:txBody>
                  <a:tcPr marL="70505" marR="70505" marT="70505" marB="70505"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pPr>
                        <a:buNone/>
                      </a:pPr>
                      <a:r>
                        <a:rPr lang="en-IN" sz="700" cap="none" spc="0">
                          <a:solidFill>
                            <a:schemeClr val="tx1"/>
                          </a:solidFill>
                          <a:effectLst/>
                        </a:rPr>
                        <a:t>$200M</a:t>
                      </a:r>
                    </a:p>
                  </a:txBody>
                  <a:tcPr marL="70505" marR="70505" marT="70505" marB="70505"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pPr>
                        <a:buNone/>
                      </a:pPr>
                      <a:r>
                        <a:rPr lang="en-IN" sz="700" cap="none" spc="0">
                          <a:solidFill>
                            <a:schemeClr val="tx1"/>
                          </a:solidFill>
                          <a:effectLst/>
                        </a:rPr>
                        <a:t>$500M</a:t>
                      </a:r>
                    </a:p>
                  </a:txBody>
                  <a:tcPr marL="70505" marR="70505" marT="70505" marB="70505"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extLst>
                  <a:ext uri="{0D108BD9-81ED-4DB2-BD59-A6C34878D82A}">
                    <a16:rowId xmlns:a16="http://schemas.microsoft.com/office/drawing/2014/main" val="755564162"/>
                  </a:ext>
                </a:extLst>
              </a:tr>
              <a:tr h="261652">
                <a:tc>
                  <a:txBody>
                    <a:bodyPr/>
                    <a:lstStyle/>
                    <a:p>
                      <a:pPr>
                        <a:buNone/>
                      </a:pPr>
                      <a:r>
                        <a:rPr lang="en-IN" sz="700" b="1" cap="none" spc="0">
                          <a:solidFill>
                            <a:schemeClr val="tx1"/>
                          </a:solidFill>
                          <a:effectLst/>
                        </a:rPr>
                        <a:t>Average Transaction Size</a:t>
                      </a:r>
                    </a:p>
                  </a:txBody>
                  <a:tcPr marL="70505" marR="70505" marT="70505" marB="70505"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700" cap="none" spc="0">
                          <a:solidFill>
                            <a:schemeClr val="tx1"/>
                          </a:solidFill>
                          <a:effectLst/>
                        </a:rPr>
                        <a:t>$15</a:t>
                      </a:r>
                    </a:p>
                  </a:txBody>
                  <a:tcPr marL="70505" marR="70505" marT="70505" marB="70505"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700" cap="none" spc="0">
                          <a:solidFill>
                            <a:schemeClr val="tx1"/>
                          </a:solidFill>
                          <a:effectLst/>
                        </a:rPr>
                        <a:t>$20</a:t>
                      </a:r>
                    </a:p>
                  </a:txBody>
                  <a:tcPr marL="70505" marR="70505" marT="70505" marB="70505"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700" cap="none" spc="0">
                          <a:solidFill>
                            <a:schemeClr val="tx1"/>
                          </a:solidFill>
                          <a:effectLst/>
                        </a:rPr>
                        <a:t>$25</a:t>
                      </a:r>
                    </a:p>
                  </a:txBody>
                  <a:tcPr marL="70505" marR="70505" marT="70505" marB="70505"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3602757252"/>
                  </a:ext>
                </a:extLst>
              </a:tr>
              <a:tr h="363492">
                <a:tc>
                  <a:txBody>
                    <a:bodyPr/>
                    <a:lstStyle/>
                    <a:p>
                      <a:pPr>
                        <a:buNone/>
                      </a:pPr>
                      <a:r>
                        <a:rPr lang="en-IN" sz="700" b="1" cap="none" spc="0">
                          <a:solidFill>
                            <a:schemeClr val="tx1"/>
                          </a:solidFill>
                          <a:effectLst/>
                        </a:rPr>
                        <a:t>Transactions per User/Month</a:t>
                      </a:r>
                    </a:p>
                  </a:txBody>
                  <a:tcPr marL="70505" marR="70505" marT="70505" marB="70505"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700" cap="none" spc="0">
                          <a:solidFill>
                            <a:schemeClr val="tx1"/>
                          </a:solidFill>
                          <a:effectLst/>
                        </a:rPr>
                        <a:t>8</a:t>
                      </a:r>
                    </a:p>
                  </a:txBody>
                  <a:tcPr marL="70505" marR="70505" marT="70505" marB="70505"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700" cap="none" spc="0">
                          <a:solidFill>
                            <a:schemeClr val="tx1"/>
                          </a:solidFill>
                          <a:effectLst/>
                        </a:rPr>
                        <a:t>12</a:t>
                      </a:r>
                    </a:p>
                  </a:txBody>
                  <a:tcPr marL="70505" marR="70505" marT="70505" marB="70505"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700" cap="none" spc="0">
                          <a:solidFill>
                            <a:schemeClr val="tx1"/>
                          </a:solidFill>
                          <a:effectLst/>
                        </a:rPr>
                        <a:t>15</a:t>
                      </a:r>
                    </a:p>
                  </a:txBody>
                  <a:tcPr marL="70505" marR="70505" marT="70505" marB="70505"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3795033328"/>
                  </a:ext>
                </a:extLst>
              </a:tr>
              <a:tr h="261652">
                <a:tc>
                  <a:txBody>
                    <a:bodyPr/>
                    <a:lstStyle/>
                    <a:p>
                      <a:pPr>
                        <a:buNone/>
                      </a:pPr>
                      <a:r>
                        <a:rPr lang="en-IN" sz="700" b="1" cap="none" spc="0">
                          <a:solidFill>
                            <a:schemeClr val="tx1"/>
                          </a:solidFill>
                          <a:effectLst/>
                        </a:rPr>
                        <a:t>Transaction Success Rate</a:t>
                      </a:r>
                    </a:p>
                  </a:txBody>
                  <a:tcPr marL="70505" marR="70505" marT="70505" marB="70505" anchor="ctr">
                    <a:lnL w="12700" cmpd="sng">
                      <a:noFill/>
                      <a:prstDash val="solid"/>
                    </a:lnL>
                    <a:lnR w="12700" cmpd="sng">
                      <a:noFill/>
                      <a:prstDash val="solid"/>
                    </a:lnR>
                    <a:lnT w="6350" cap="flat" cmpd="sng" algn="ctr">
                      <a:solidFill>
                        <a:schemeClr val="tx1"/>
                      </a:solidFill>
                      <a:prstDash val="solid"/>
                    </a:lnT>
                    <a:lnB w="9525" cap="flat" cmpd="sng" algn="ctr">
                      <a:noFill/>
                      <a:prstDash val="solid"/>
                    </a:lnB>
                    <a:noFill/>
                  </a:tcPr>
                </a:tc>
                <a:tc>
                  <a:txBody>
                    <a:bodyPr/>
                    <a:lstStyle/>
                    <a:p>
                      <a:pPr>
                        <a:buNone/>
                      </a:pPr>
                      <a:r>
                        <a:rPr lang="en-IN" sz="700" cap="none" spc="0">
                          <a:solidFill>
                            <a:schemeClr val="tx1"/>
                          </a:solidFill>
                          <a:effectLst/>
                        </a:rPr>
                        <a:t>98%</a:t>
                      </a:r>
                    </a:p>
                  </a:txBody>
                  <a:tcPr marL="70505" marR="70505" marT="70505" marB="70505" anchor="ctr">
                    <a:lnL w="12700" cmpd="sng">
                      <a:noFill/>
                      <a:prstDash val="solid"/>
                    </a:lnL>
                    <a:lnR w="12700" cmpd="sng">
                      <a:noFill/>
                      <a:prstDash val="solid"/>
                    </a:lnR>
                    <a:lnT w="6350" cap="flat" cmpd="sng" algn="ctr">
                      <a:solidFill>
                        <a:schemeClr val="tx1"/>
                      </a:solidFill>
                      <a:prstDash val="solid"/>
                    </a:lnT>
                    <a:lnB w="9525" cap="flat" cmpd="sng" algn="ctr">
                      <a:noFill/>
                      <a:prstDash val="solid"/>
                    </a:lnB>
                    <a:noFill/>
                  </a:tcPr>
                </a:tc>
                <a:tc>
                  <a:txBody>
                    <a:bodyPr/>
                    <a:lstStyle/>
                    <a:p>
                      <a:pPr>
                        <a:buNone/>
                      </a:pPr>
                      <a:r>
                        <a:rPr lang="en-IN" sz="700" cap="none" spc="0">
                          <a:solidFill>
                            <a:schemeClr val="tx1"/>
                          </a:solidFill>
                          <a:effectLst/>
                        </a:rPr>
                        <a:t>99%</a:t>
                      </a:r>
                    </a:p>
                  </a:txBody>
                  <a:tcPr marL="70505" marR="70505" marT="70505" marB="70505" anchor="ctr">
                    <a:lnL w="12700" cmpd="sng">
                      <a:noFill/>
                      <a:prstDash val="solid"/>
                    </a:lnL>
                    <a:lnR w="12700" cmpd="sng">
                      <a:noFill/>
                      <a:prstDash val="solid"/>
                    </a:lnR>
                    <a:lnT w="6350" cap="flat" cmpd="sng" algn="ctr">
                      <a:solidFill>
                        <a:schemeClr val="tx1"/>
                      </a:solidFill>
                      <a:prstDash val="solid"/>
                    </a:lnT>
                    <a:lnB w="9525" cap="flat" cmpd="sng" algn="ctr">
                      <a:noFill/>
                      <a:prstDash val="solid"/>
                    </a:lnB>
                    <a:noFill/>
                  </a:tcPr>
                </a:tc>
                <a:tc>
                  <a:txBody>
                    <a:bodyPr/>
                    <a:lstStyle/>
                    <a:p>
                      <a:pPr>
                        <a:buNone/>
                      </a:pPr>
                      <a:r>
                        <a:rPr lang="en-IN" sz="700" cap="none" spc="0">
                          <a:solidFill>
                            <a:schemeClr val="tx1"/>
                          </a:solidFill>
                          <a:effectLst/>
                        </a:rPr>
                        <a:t>99.5%</a:t>
                      </a:r>
                    </a:p>
                  </a:txBody>
                  <a:tcPr marL="70505" marR="70505" marT="70505" marB="70505" anchor="ctr">
                    <a:lnL w="12700" cmpd="sng">
                      <a:noFill/>
                      <a:prstDash val="solid"/>
                    </a:lnL>
                    <a:lnR w="12700" cmpd="sng">
                      <a:noFill/>
                      <a:prstDash val="solid"/>
                    </a:lnR>
                    <a:lnT w="6350" cap="flat" cmpd="sng" algn="ctr">
                      <a:solidFill>
                        <a:schemeClr val="tx1"/>
                      </a:solidFill>
                      <a:prstDash val="solid"/>
                    </a:lnT>
                    <a:lnB w="9525" cap="flat" cmpd="sng" algn="ctr">
                      <a:noFill/>
                      <a:prstDash val="solid"/>
                    </a:lnB>
                    <a:noFill/>
                  </a:tcPr>
                </a:tc>
                <a:extLst>
                  <a:ext uri="{0D108BD9-81ED-4DB2-BD59-A6C34878D82A}">
                    <a16:rowId xmlns:a16="http://schemas.microsoft.com/office/drawing/2014/main" val="171165173"/>
                  </a:ext>
                </a:extLst>
              </a:tr>
            </a:tbl>
          </a:graphicData>
        </a:graphic>
      </p:graphicFrame>
    </p:spTree>
    <p:extLst>
      <p:ext uri="{BB962C8B-B14F-4D97-AF65-F5344CB8AC3E}">
        <p14:creationId xmlns:p14="http://schemas.microsoft.com/office/powerpoint/2010/main" val="295107877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cientists examines DNA models in modern Neurological Research Laboratory. Touch screens. Wearing clean suit and protective mask">
            <a:extLst>
              <a:ext uri="{FF2B5EF4-FFF2-40B4-BE49-F238E27FC236}">
                <a16:creationId xmlns:a16="http://schemas.microsoft.com/office/drawing/2014/main" id="{BC396843-EE10-495A-BC3F-5A5E2E6D29E4}"/>
              </a:ext>
            </a:extLst>
          </p:cNvPr>
          <p:cNvPicPr>
            <a:picLocks noGrp="1" noChangeAspect="1"/>
          </p:cNvPicPr>
          <p:nvPr>
            <p:ph type="pic" sz="quarter" idx="13"/>
          </p:nvPr>
        </p:nvPicPr>
        <p:blipFill>
          <a:blip r:embed="rId3"/>
          <a:stretch/>
        </p:blipFill>
        <p:spPr>
          <a:xfrm>
            <a:off x="609600" y="2883398"/>
            <a:ext cx="4675632" cy="2630043"/>
          </a:xfrm>
          <a:prstGeom prst="rect">
            <a:avLst/>
          </a:prstGeom>
          <a:noFill/>
        </p:spPr>
      </p:pic>
      <p:sp>
        <p:nvSpPr>
          <p:cNvPr id="3" name="Footer Placeholder 2">
            <a:extLst>
              <a:ext uri="{FF2B5EF4-FFF2-40B4-BE49-F238E27FC236}">
                <a16:creationId xmlns:a16="http://schemas.microsoft.com/office/drawing/2014/main" id="{F372A4FF-5BF5-366F-1781-49DD91DD8A50}"/>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0D52368E-4D66-4F15-616B-BDB42C68B642}"/>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FAA6F6B0-7BDB-FB4C-9D76-500FE2DDFD1B}"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AF1688E7-C936-8098-229D-E0FE4D89A926}"/>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23</a:t>
            </a:fld>
            <a:endParaRPr lang="en-US"/>
          </a:p>
        </p:txBody>
      </p:sp>
      <p:sp>
        <p:nvSpPr>
          <p:cNvPr id="2" name="Title 1">
            <a:extLst>
              <a:ext uri="{FF2B5EF4-FFF2-40B4-BE49-F238E27FC236}">
                <a16:creationId xmlns:a16="http://schemas.microsoft.com/office/drawing/2014/main" id="{19444A41-EFE4-FDA0-C327-DF43A9AA53E9}"/>
              </a:ext>
            </a:extLst>
          </p:cNvPr>
          <p:cNvSpPr>
            <a:spLocks noGrp="1"/>
          </p:cNvSpPr>
          <p:nvPr>
            <p:ph type="title"/>
          </p:nvPr>
        </p:nvSpPr>
        <p:spPr>
          <a:xfrm>
            <a:off x="612647" y="634999"/>
            <a:ext cx="4672584" cy="1269482"/>
          </a:xfrm>
        </p:spPr>
        <p:txBody>
          <a:bodyPr anchor="t">
            <a:normAutofit/>
          </a:bodyPr>
          <a:lstStyle/>
          <a:p>
            <a:r>
              <a:rPr lang="en-IN" sz="2800"/>
              <a:t>Product-Specific KPIs and Measurement Framework</a:t>
            </a:r>
          </a:p>
        </p:txBody>
      </p:sp>
      <p:sp>
        <p:nvSpPr>
          <p:cNvPr id="7" name="Content Placeholder 6">
            <a:extLst>
              <a:ext uri="{FF2B5EF4-FFF2-40B4-BE49-F238E27FC236}">
                <a16:creationId xmlns:a16="http://schemas.microsoft.com/office/drawing/2014/main" id="{1CBC902A-DA3D-6798-7A27-30E9EE71AE4A}"/>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05562" y="634999"/>
            <a:ext cx="5676838" cy="5587996"/>
          </a:xfrm>
        </p:spPr>
        <p:txBody>
          <a:bodyPr>
            <a:normAutofit/>
          </a:bodyPr>
          <a:lstStyle/>
          <a:p>
            <a:pPr marL="0" indent="0">
              <a:spcBef>
                <a:spcPts val="2500"/>
              </a:spcBef>
              <a:buFont typeface="Arial" panose="020B0604020202020204" pitchFamily="34" charset="0"/>
              <a:buNone/>
            </a:pPr>
            <a:r>
              <a:rPr lang="en-IN" b="1"/>
              <a:t>Key Performance Indicators</a:t>
            </a:r>
          </a:p>
          <a:p>
            <a:pPr marL="0" lvl="1" indent="0">
              <a:buFont typeface="Arial" panose="020B0604020202020204" pitchFamily="34" charset="0"/>
              <a:buNone/>
            </a:pPr>
            <a:r>
              <a:t>P2P transfers dominate transaction volume with fast, reliable completion and high success rates.</a:t>
            </a:r>
            <a:endParaRPr lang="en-IN"/>
          </a:p>
          <a:p>
            <a:pPr marL="0" indent="0">
              <a:spcBef>
                <a:spcPts val="2500"/>
              </a:spcBef>
              <a:buFont typeface="Arial" panose="020B0604020202020204" pitchFamily="34" charset="0"/>
              <a:buNone/>
            </a:pPr>
            <a:r>
              <a:rPr lang="en-IN" b="1"/>
              <a:t>Bill Payment Metrics</a:t>
            </a:r>
          </a:p>
          <a:p>
            <a:pPr marL="0" lvl="1" indent="0">
              <a:buFont typeface="Arial" panose="020B0604020202020204" pitchFamily="34" charset="0"/>
              <a:buNone/>
            </a:pPr>
            <a:r>
              <a:t>Bill payments show strong user adoption, high repeat usage, and consistent average payment value.</a:t>
            </a:r>
            <a:endParaRPr lang="en-IN"/>
          </a:p>
          <a:p>
            <a:pPr marL="0" indent="0">
              <a:spcBef>
                <a:spcPts val="2500"/>
              </a:spcBef>
              <a:buFont typeface="Arial" panose="020B0604020202020204" pitchFamily="34" charset="0"/>
              <a:buNone/>
            </a:pPr>
            <a:r>
              <a:rPr lang="en-IN" b="1"/>
              <a:t>Merchant Payment Metrics</a:t>
            </a:r>
          </a:p>
          <a:p>
            <a:pPr marL="0" lvl="1" indent="0">
              <a:buFont typeface="Arial" panose="020B0604020202020204" pitchFamily="34" charset="0"/>
              <a:buNone/>
            </a:pPr>
            <a:r>
              <a:t>Merchant onboarding and transaction volume steadily grow, with solid monthly retention rates.</a:t>
            </a:r>
            <a:endParaRPr lang="en-IN"/>
          </a:p>
          <a:p>
            <a:pPr marL="0" indent="0">
              <a:spcBef>
                <a:spcPts val="2500"/>
              </a:spcBef>
              <a:buFont typeface="Arial" panose="020B0604020202020204" pitchFamily="34" charset="0"/>
              <a:buNone/>
            </a:pPr>
            <a:r>
              <a:rPr lang="en-IN" b="1"/>
              <a:t>Measurement and Reporting Framework</a:t>
            </a:r>
          </a:p>
          <a:p>
            <a:pPr marL="0" lvl="1" indent="0">
              <a:buFont typeface="Arial" panose="020B0604020202020204" pitchFamily="34" charset="0"/>
              <a:buNone/>
            </a:pPr>
            <a:r>
              <a:t>Data collected through analytics, user feedback, and transaction monitoring supports daily to quarterly reporting cycles.</a:t>
            </a:r>
            <a:endParaRPr lang="en-IN"/>
          </a:p>
        </p:txBody>
      </p:sp>
    </p:spTree>
    <p:extLst>
      <p:ext uri="{BB962C8B-B14F-4D97-AF65-F5344CB8AC3E}">
        <p14:creationId xmlns:p14="http://schemas.microsoft.com/office/powerpoint/2010/main" val="2317250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8445D-B2FB-98EB-CB5C-26949D57C454}"/>
              </a:ext>
            </a:extLst>
          </p:cNvPr>
          <p:cNvSpPr>
            <a:spLocks noGrp="1"/>
          </p:cNvSpPr>
          <p:nvPr>
            <p:ph type="title"/>
          </p:nvPr>
        </p:nvSpPr>
        <p:spPr>
          <a:xfrm>
            <a:off x="7094553" y="634999"/>
            <a:ext cx="4477512" cy="1328932"/>
          </a:xfrm>
        </p:spPr>
        <p:txBody>
          <a:bodyPr anchor="t">
            <a:normAutofit/>
          </a:bodyPr>
          <a:lstStyle/>
          <a:p>
            <a:r>
              <a:rPr lang="en-IN" sz="2800"/>
              <a:t>Milestones for MVP, Product-Market Fit, and Scale</a:t>
            </a:r>
          </a:p>
        </p:txBody>
      </p:sp>
      <p:sp>
        <p:nvSpPr>
          <p:cNvPr id="3" name="Footer Placeholder 2">
            <a:extLst>
              <a:ext uri="{FF2B5EF4-FFF2-40B4-BE49-F238E27FC236}">
                <a16:creationId xmlns:a16="http://schemas.microsoft.com/office/drawing/2014/main" id="{73F6DD6C-AD33-1F32-F0D0-5B4BFEB7BB19}"/>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5178B4C9-31F2-6AA5-4827-E253FFFBE2C4}"/>
              </a:ext>
            </a:extLst>
          </p:cNvPr>
          <p:cNvSpPr>
            <a:spLocks noGrp="1"/>
          </p:cNvSpPr>
          <p:nvPr>
            <p:ph type="dt" sz="half" idx="10"/>
          </p:nvPr>
        </p:nvSpPr>
        <p:spPr>
          <a:xfrm rot="16200000">
            <a:off x="-531666" y="5260191"/>
            <a:ext cx="1493097" cy="429768"/>
          </a:xfrm>
        </p:spPr>
        <p:txBody>
          <a:bodyPr anchor="ctr">
            <a:normAutofit/>
          </a:bodyPr>
          <a:lstStyle/>
          <a:p>
            <a:pPr>
              <a:spcAft>
                <a:spcPts val="600"/>
              </a:spcAft>
            </a:pPr>
            <a:fld id="{FAA6F6B0-7BDB-FB4C-9D76-500FE2DDFD1B}"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CFED08AD-EF59-35F7-C919-0FDCA6D2D380}"/>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24</a:t>
            </a:fld>
            <a:endParaRPr lang="en-US"/>
          </a:p>
        </p:txBody>
      </p:sp>
      <p:pic>
        <p:nvPicPr>
          <p:cNvPr id="8" name="Content Placeholder 7" descr="Shot of a businessman looking thoughtfully at a graph against a white background">
            <a:extLst>
              <a:ext uri="{FF2B5EF4-FFF2-40B4-BE49-F238E27FC236}">
                <a16:creationId xmlns:a16="http://schemas.microsoft.com/office/drawing/2014/main" id="{0A0D02FB-FCB8-4685-B21C-33ECBE6F992E}"/>
              </a:ext>
            </a:extLst>
          </p:cNvPr>
          <p:cNvPicPr>
            <a:picLocks noGrp="1" noChangeAspect="1"/>
          </p:cNvPicPr>
          <p:nvPr>
            <p:ph type="pic" sz="quarter" idx="13"/>
          </p:nvPr>
        </p:nvPicPr>
        <p:blipFill>
          <a:blip r:embed="rId3"/>
          <a:srcRect r="43123" b="-1"/>
          <a:stretch>
            <a:fillRect/>
          </a:stretch>
        </p:blipFill>
        <p:spPr>
          <a:xfrm>
            <a:off x="609599" y="10"/>
            <a:ext cx="5843502" cy="6857990"/>
          </a:xfrm>
          <a:prstGeom prst="rect">
            <a:avLst/>
          </a:prstGeom>
          <a:noFill/>
        </p:spPr>
      </p:pic>
      <p:sp>
        <p:nvSpPr>
          <p:cNvPr id="7" name="Content Placeholder 6">
            <a:extLst>
              <a:ext uri="{FF2B5EF4-FFF2-40B4-BE49-F238E27FC236}">
                <a16:creationId xmlns:a16="http://schemas.microsoft.com/office/drawing/2014/main" id="{D317AA06-49F2-0C7C-3E5A-5BF8F85017B9}"/>
              </a:ext>
            </a:extLst>
          </p:cNvPr>
          <p:cNvSpPr>
            <a:spLocks noGrp="1"/>
          </p:cNvSpPr>
          <p:nvPr>
            <p:ph sz="quarter" idx="1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94553" y="2110570"/>
            <a:ext cx="4477512" cy="4282573"/>
          </a:xfrm>
        </p:spPr>
        <p:txBody>
          <a:bodyPr>
            <a:normAutofit/>
          </a:bodyPr>
          <a:lstStyle/>
          <a:p>
            <a:pPr marL="0" indent="0">
              <a:spcBef>
                <a:spcPts val="2500"/>
              </a:spcBef>
              <a:buFont typeface="Arial" panose="020B0604020202020204" pitchFamily="34" charset="0"/>
              <a:buNone/>
            </a:pPr>
            <a:r>
              <a:rPr lang="en-IN" b="1"/>
              <a:t>MVP Success Metrics</a:t>
            </a:r>
          </a:p>
          <a:p>
            <a:pPr marL="0" lvl="1" indent="0">
              <a:buFont typeface="Arial" panose="020B0604020202020204" pitchFamily="34" charset="0"/>
              <a:buNone/>
            </a:pPr>
            <a:r>
              <a:t>Achieve 100K registered users and $10M monthly transactions by month 3, with high transaction success and app rating.</a:t>
            </a:r>
            <a:endParaRPr lang="en-IN"/>
          </a:p>
          <a:p>
            <a:pPr marL="0" indent="0">
              <a:spcBef>
                <a:spcPts val="2500"/>
              </a:spcBef>
              <a:buFont typeface="Arial" panose="020B0604020202020204" pitchFamily="34" charset="0"/>
              <a:buNone/>
            </a:pPr>
            <a:r>
              <a:rPr lang="en-IN" b="1"/>
              <a:t>Product-Market Fit Indicators</a:t>
            </a:r>
          </a:p>
          <a:p>
            <a:pPr marL="0" lvl="1" indent="0">
              <a:buFont typeface="Arial" panose="020B0604020202020204" pitchFamily="34" charset="0"/>
              <a:buNone/>
            </a:pPr>
            <a:r>
              <a:t>Reach 500K monthly active users with 30% retention by month 6, strong NPS and organic growth over 50%.</a:t>
            </a:r>
            <a:endParaRPr lang="en-IN"/>
          </a:p>
          <a:p>
            <a:pPr marL="0" indent="0">
              <a:spcBef>
                <a:spcPts val="2500"/>
              </a:spcBef>
              <a:buFont typeface="Arial" panose="020B0604020202020204" pitchFamily="34" charset="0"/>
              <a:buNone/>
            </a:pPr>
            <a:r>
              <a:rPr lang="en-IN" b="1"/>
              <a:t>Scale Validation Goals</a:t>
            </a:r>
          </a:p>
          <a:p>
            <a:pPr marL="0" lvl="1" indent="0">
              <a:buFont typeface="Arial" panose="020B0604020202020204" pitchFamily="34" charset="0"/>
              <a:buNone/>
            </a:pPr>
            <a:r>
              <a:t>Expand to 2M users and lead in multiple cities by month 12, with profitable unit economics and high retention.</a:t>
            </a:r>
            <a:endParaRPr lang="en-IN"/>
          </a:p>
        </p:txBody>
      </p:sp>
    </p:spTree>
    <p:extLst>
      <p:ext uri="{BB962C8B-B14F-4D97-AF65-F5344CB8AC3E}">
        <p14:creationId xmlns:p14="http://schemas.microsoft.com/office/powerpoint/2010/main" val="2754877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4F46-3AA1-03A8-F2A2-AA51E2F5857C}"/>
              </a:ext>
            </a:extLst>
          </p:cNvPr>
          <p:cNvSpPr>
            <a:spLocks noGrp="1"/>
          </p:cNvSpPr>
          <p:nvPr>
            <p:ph type="ctrTitle"/>
          </p:nvPr>
        </p:nvSpPr>
        <p:spPr>
          <a:xfrm>
            <a:off x="612648" y="1001713"/>
            <a:ext cx="7909560" cy="5477510"/>
          </a:xfrm>
        </p:spPr>
        <p:txBody>
          <a:bodyPr anchor="b">
            <a:normAutofit/>
          </a:bodyPr>
          <a:lstStyle/>
          <a:p>
            <a:r>
              <a:rPr lang="en-IN"/>
              <a:t>Competitive Analysis and Positioning</a:t>
            </a:r>
          </a:p>
        </p:txBody>
      </p:sp>
      <p:sp>
        <p:nvSpPr>
          <p:cNvPr id="4" name="Footer Placeholder 3">
            <a:extLst>
              <a:ext uri="{FF2B5EF4-FFF2-40B4-BE49-F238E27FC236}">
                <a16:creationId xmlns:a16="http://schemas.microsoft.com/office/drawing/2014/main" id="{2CF08ECA-D98F-2FF2-2A4A-633DEE5A5360}"/>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5" name="Date Placeholder 4">
            <a:extLst>
              <a:ext uri="{FF2B5EF4-FFF2-40B4-BE49-F238E27FC236}">
                <a16:creationId xmlns:a16="http://schemas.microsoft.com/office/drawing/2014/main" id="{63CB3A65-28F1-2675-C031-CC77E8B3D0C5}"/>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49B045A2-93A3-0245-952F-F70516988491}" type="datetime1">
              <a:rPr lang="en-US" smtClean="0"/>
              <a:pPr>
                <a:spcAft>
                  <a:spcPts val="600"/>
                </a:spcAft>
              </a:pPr>
              <a:t>9/26/2025</a:t>
            </a:fld>
            <a:endParaRPr lang="en-US"/>
          </a:p>
        </p:txBody>
      </p:sp>
      <p:sp>
        <p:nvSpPr>
          <p:cNvPr id="6" name="Slide Number Placeholder 5">
            <a:extLst>
              <a:ext uri="{FF2B5EF4-FFF2-40B4-BE49-F238E27FC236}">
                <a16:creationId xmlns:a16="http://schemas.microsoft.com/office/drawing/2014/main" id="{1E0831FD-D724-F3CC-229A-54F2C2AE0759}"/>
              </a:ext>
            </a:extLst>
          </p:cNvPr>
          <p:cNvSpPr>
            <a:spLocks noGrp="1"/>
          </p:cNvSpPr>
          <p:nvPr>
            <p:ph type="sldNum" sz="quarter" idx="12"/>
          </p:nvPr>
        </p:nvSpPr>
        <p:spPr>
          <a:xfrm>
            <a:off x="2" y="6492513"/>
            <a:ext cx="429207" cy="365125"/>
          </a:xfrm>
        </p:spPr>
        <p:txBody>
          <a:bodyPr anchor="ctr">
            <a:normAutofit/>
          </a:bodyPr>
          <a:lstStyle/>
          <a:p>
            <a:pPr>
              <a:spcAft>
                <a:spcPts val="600"/>
              </a:spcAft>
            </a:pPr>
            <a:fld id="{AEAA3239-9EA4-4A65-A281-97F994456D9F}" type="slidenum">
              <a:rPr lang="en-US" smtClean="0"/>
              <a:pPr>
                <a:spcAft>
                  <a:spcPts val="600"/>
                </a:spcAft>
              </a:pPr>
              <a:t>25</a:t>
            </a:fld>
            <a:endParaRPr lang="en-US"/>
          </a:p>
        </p:txBody>
      </p:sp>
    </p:spTree>
    <p:extLst>
      <p:ext uri="{BB962C8B-B14F-4D97-AF65-F5344CB8AC3E}">
        <p14:creationId xmlns:p14="http://schemas.microsoft.com/office/powerpoint/2010/main" val="3093179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EFD3-17E9-6098-33FE-457B9E82B70A}"/>
              </a:ext>
            </a:extLst>
          </p:cNvPr>
          <p:cNvSpPr>
            <a:spLocks noGrp="1"/>
          </p:cNvSpPr>
          <p:nvPr>
            <p:ph type="title"/>
          </p:nvPr>
        </p:nvSpPr>
        <p:spPr>
          <a:xfrm>
            <a:off x="7094553" y="634999"/>
            <a:ext cx="4477512" cy="1328932"/>
          </a:xfrm>
        </p:spPr>
        <p:txBody>
          <a:bodyPr anchor="t">
            <a:normAutofit/>
          </a:bodyPr>
          <a:lstStyle/>
          <a:p>
            <a:r>
              <a:rPr lang="en-IN" sz="2800"/>
              <a:t>Competitive Landscape and Direct Competitors</a:t>
            </a:r>
          </a:p>
        </p:txBody>
      </p:sp>
      <p:sp>
        <p:nvSpPr>
          <p:cNvPr id="3" name="Footer Placeholder 2">
            <a:extLst>
              <a:ext uri="{FF2B5EF4-FFF2-40B4-BE49-F238E27FC236}">
                <a16:creationId xmlns:a16="http://schemas.microsoft.com/office/drawing/2014/main" id="{0183E621-1FE0-76D7-91E3-443489C3EDE4}"/>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2B78F4BB-CDB5-CDEE-199B-30C8266BB9C1}"/>
              </a:ext>
            </a:extLst>
          </p:cNvPr>
          <p:cNvSpPr>
            <a:spLocks noGrp="1"/>
          </p:cNvSpPr>
          <p:nvPr>
            <p:ph type="dt" sz="half" idx="10"/>
          </p:nvPr>
        </p:nvSpPr>
        <p:spPr>
          <a:xfrm rot="16200000">
            <a:off x="-531666" y="5260191"/>
            <a:ext cx="1493097" cy="429768"/>
          </a:xfrm>
        </p:spPr>
        <p:txBody>
          <a:bodyPr anchor="ctr">
            <a:normAutofit/>
          </a:bodyPr>
          <a:lstStyle/>
          <a:p>
            <a:pPr>
              <a:spcAft>
                <a:spcPts val="600"/>
              </a:spcAft>
            </a:pPr>
            <a:fld id="{FAA6F6B0-7BDB-FB4C-9D76-500FE2DDFD1B}"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A59796CE-E468-6016-824A-5AC14A997705}"/>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26</a:t>
            </a:fld>
            <a:endParaRPr lang="en-US"/>
          </a:p>
        </p:txBody>
      </p:sp>
      <p:pic>
        <p:nvPicPr>
          <p:cNvPr id="8" name="Content Placeholder 7" descr="paying contact less with smartphone">
            <a:extLst>
              <a:ext uri="{FF2B5EF4-FFF2-40B4-BE49-F238E27FC236}">
                <a16:creationId xmlns:a16="http://schemas.microsoft.com/office/drawing/2014/main" id="{D3A30C52-3519-4CF2-BA18-092AFFF1F447}"/>
              </a:ext>
            </a:extLst>
          </p:cNvPr>
          <p:cNvPicPr>
            <a:picLocks noGrp="1" noChangeAspect="1"/>
          </p:cNvPicPr>
          <p:nvPr>
            <p:ph type="pic" sz="quarter" idx="13"/>
          </p:nvPr>
        </p:nvPicPr>
        <p:blipFill>
          <a:blip r:embed="rId3"/>
          <a:srcRect l="7051" r="36072" b="-1"/>
          <a:stretch>
            <a:fillRect/>
          </a:stretch>
        </p:blipFill>
        <p:spPr>
          <a:xfrm>
            <a:off x="609599" y="10"/>
            <a:ext cx="5843502" cy="6857990"/>
          </a:xfrm>
          <a:prstGeom prst="rect">
            <a:avLst/>
          </a:prstGeom>
          <a:noFill/>
        </p:spPr>
      </p:pic>
      <p:sp>
        <p:nvSpPr>
          <p:cNvPr id="7" name="Content Placeholder 6">
            <a:extLst>
              <a:ext uri="{FF2B5EF4-FFF2-40B4-BE49-F238E27FC236}">
                <a16:creationId xmlns:a16="http://schemas.microsoft.com/office/drawing/2014/main" id="{33CBC50A-2B37-3BA5-4B53-C6F0028DF381}"/>
              </a:ext>
            </a:extLst>
          </p:cNvPr>
          <p:cNvSpPr>
            <a:spLocks noGrp="1"/>
          </p:cNvSpPr>
          <p:nvPr>
            <p:ph sz="quarter" idx="1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94553" y="2110570"/>
            <a:ext cx="4477512" cy="4282573"/>
          </a:xfrm>
        </p:spPr>
        <p:txBody>
          <a:bodyPr>
            <a:normAutofit/>
          </a:bodyPr>
          <a:lstStyle/>
          <a:p>
            <a:pPr marL="0" indent="0">
              <a:spcBef>
                <a:spcPts val="2500"/>
              </a:spcBef>
              <a:buFont typeface="Arial" panose="020B0604020202020204" pitchFamily="34" charset="0"/>
              <a:buNone/>
            </a:pPr>
            <a:r>
              <a:rPr lang="en-IN" b="1"/>
              <a:t>PhonePe Market Position</a:t>
            </a:r>
          </a:p>
          <a:p>
            <a:pPr marL="0" lvl="1" indent="0">
              <a:buFont typeface="Arial" panose="020B0604020202020204" pitchFamily="34" charset="0"/>
              <a:buNone/>
            </a:pPr>
            <a:r>
              <a:t>PhonePe leads with 47% market share, benefiting from wide merchant access and Walmart support.</a:t>
            </a:r>
            <a:endParaRPr lang="en-IN"/>
          </a:p>
          <a:p>
            <a:pPr marL="0" indent="0">
              <a:spcBef>
                <a:spcPts val="2500"/>
              </a:spcBef>
              <a:buFont typeface="Arial" panose="020B0604020202020204" pitchFamily="34" charset="0"/>
              <a:buNone/>
            </a:pPr>
            <a:r>
              <a:rPr lang="en-IN" b="1"/>
              <a:t>Google Pay Integration</a:t>
            </a:r>
          </a:p>
          <a:p>
            <a:pPr marL="0" lvl="1" indent="0">
              <a:buFont typeface="Arial" panose="020B0604020202020204" pitchFamily="34" charset="0"/>
              <a:buNone/>
            </a:pPr>
            <a:r>
              <a:t>Google Pay holds 34% market share, noted for its Google ecosystem integration and rewards.</a:t>
            </a:r>
            <a:endParaRPr lang="en-IN"/>
          </a:p>
          <a:p>
            <a:pPr marL="0" indent="0">
              <a:spcBef>
                <a:spcPts val="2500"/>
              </a:spcBef>
              <a:buFont typeface="Arial" panose="020B0604020202020204" pitchFamily="34" charset="0"/>
              <a:buNone/>
            </a:pPr>
            <a:r>
              <a:rPr lang="en-IN" b="1"/>
              <a:t>Paytm Market Challenges</a:t>
            </a:r>
          </a:p>
          <a:p>
            <a:pPr marL="0" lvl="1" indent="0">
              <a:buFont typeface="Arial" panose="020B0604020202020204" pitchFamily="34" charset="0"/>
              <a:buNone/>
            </a:pPr>
            <a:r>
              <a:t>Paytm commands 13% market share but faces challenges with app complexity and trust issues.</a:t>
            </a:r>
            <a:endParaRPr lang="en-IN"/>
          </a:p>
        </p:txBody>
      </p:sp>
    </p:spTree>
    <p:extLst>
      <p:ext uri="{BB962C8B-B14F-4D97-AF65-F5344CB8AC3E}">
        <p14:creationId xmlns:p14="http://schemas.microsoft.com/office/powerpoint/2010/main" val="3784865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A103A-BF48-C628-13CB-9B6137ABA3C9}"/>
              </a:ext>
            </a:extLst>
          </p:cNvPr>
          <p:cNvSpPr>
            <a:spLocks noGrp="1"/>
          </p:cNvSpPr>
          <p:nvPr>
            <p:ph type="title"/>
          </p:nvPr>
        </p:nvSpPr>
        <p:spPr>
          <a:xfrm>
            <a:off x="4487024" y="634999"/>
            <a:ext cx="6950232" cy="1124525"/>
          </a:xfrm>
        </p:spPr>
        <p:txBody>
          <a:bodyPr anchor="t">
            <a:normAutofit/>
          </a:bodyPr>
          <a:lstStyle/>
          <a:p>
            <a:r>
              <a:rPr lang="en-IN"/>
              <a:t>PayEase Unique Value Propositions</a:t>
            </a:r>
          </a:p>
        </p:txBody>
      </p:sp>
      <p:sp>
        <p:nvSpPr>
          <p:cNvPr id="3" name="Footer Placeholder 2">
            <a:extLst>
              <a:ext uri="{FF2B5EF4-FFF2-40B4-BE49-F238E27FC236}">
                <a16:creationId xmlns:a16="http://schemas.microsoft.com/office/drawing/2014/main" id="{E477A6DC-C133-F8F2-C02E-350697498AA0}"/>
              </a:ext>
            </a:extLst>
          </p:cNvPr>
          <p:cNvSpPr>
            <a:spLocks noGrp="1"/>
          </p:cNvSpPr>
          <p:nvPr>
            <p:ph type="ftr" sz="quarter" idx="16"/>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A1B873C4-9CD7-C9E9-0B56-B0038935E992}"/>
              </a:ext>
            </a:extLst>
          </p:cNvPr>
          <p:cNvSpPr>
            <a:spLocks noGrp="1"/>
          </p:cNvSpPr>
          <p:nvPr>
            <p:ph type="dt" sz="half" idx="15"/>
          </p:nvPr>
        </p:nvSpPr>
        <p:spPr>
          <a:xfrm rot="16200000">
            <a:off x="-532354" y="5260879"/>
            <a:ext cx="1494474" cy="429768"/>
          </a:xfrm>
        </p:spPr>
        <p:txBody>
          <a:bodyPr anchor="ctr">
            <a:normAutofit/>
          </a:bodyPr>
          <a:lstStyle/>
          <a:p>
            <a:pPr>
              <a:spcAft>
                <a:spcPts val="600"/>
              </a:spcAft>
            </a:pPr>
            <a:fld id="{FAA6F6B0-7BDB-FB4C-9D76-500FE2DDFD1B}"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346C44B5-FCAD-8214-729E-7AB47AB8FB5E}"/>
              </a:ext>
            </a:extLst>
          </p:cNvPr>
          <p:cNvSpPr>
            <a:spLocks noGrp="1"/>
          </p:cNvSpPr>
          <p:nvPr>
            <p:ph type="sldNum" sz="quarter" idx="17"/>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27</a:t>
            </a:fld>
            <a:endParaRPr lang="en-US"/>
          </a:p>
        </p:txBody>
      </p:sp>
      <p:pic>
        <p:nvPicPr>
          <p:cNvPr id="8" name="Content Placeholder 7" descr="AI Artificial intelligence future technology innovation internet of things big data">
            <a:extLst>
              <a:ext uri="{FF2B5EF4-FFF2-40B4-BE49-F238E27FC236}">
                <a16:creationId xmlns:a16="http://schemas.microsoft.com/office/drawing/2014/main" id="{A86B0D59-E1A5-4839-84D8-F4F180495F8F}"/>
              </a:ext>
            </a:extLst>
          </p:cNvPr>
          <p:cNvPicPr>
            <a:picLocks noGrp="1" noChangeAspect="1"/>
          </p:cNvPicPr>
          <p:nvPr>
            <p:ph type="pic" sz="quarter" idx="13"/>
          </p:nvPr>
        </p:nvPicPr>
        <p:blipFill>
          <a:blip r:embed="rId3"/>
          <a:srcRect l="33092" r="35212" b="-1"/>
          <a:stretch>
            <a:fillRect/>
          </a:stretch>
        </p:blipFill>
        <p:spPr>
          <a:xfrm>
            <a:off x="598328" y="10"/>
            <a:ext cx="3256513" cy="6857990"/>
          </a:xfrm>
          <a:prstGeom prst="rect">
            <a:avLst/>
          </a:prstGeom>
          <a:noFill/>
        </p:spPr>
      </p:pic>
      <p:sp>
        <p:nvSpPr>
          <p:cNvPr id="7" name="Content Placeholder 6">
            <a:extLst>
              <a:ext uri="{FF2B5EF4-FFF2-40B4-BE49-F238E27FC236}">
                <a16:creationId xmlns:a16="http://schemas.microsoft.com/office/drawing/2014/main" id="{A256E9B6-E8E7-DC45-1475-E75B9918BA34}"/>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487024" y="1879608"/>
            <a:ext cx="6950232" cy="4343387"/>
          </a:xfrm>
        </p:spPr>
        <p:txBody>
          <a:bodyPr>
            <a:normAutofit/>
          </a:bodyPr>
          <a:lstStyle/>
          <a:p>
            <a:pPr marL="0" indent="0">
              <a:lnSpc>
                <a:spcPct val="110000"/>
              </a:lnSpc>
              <a:spcBef>
                <a:spcPts val="2500"/>
              </a:spcBef>
              <a:buFont typeface="Arial" panose="020B0604020202020204" pitchFamily="34" charset="0"/>
              <a:buNone/>
            </a:pPr>
            <a:r>
              <a:rPr lang="en-IN" b="1"/>
              <a:t>Intelligent Financial Assistant</a:t>
            </a:r>
          </a:p>
          <a:p>
            <a:pPr marL="0" lvl="1" indent="0">
              <a:lnSpc>
                <a:spcPct val="110000"/>
              </a:lnSpc>
              <a:buFont typeface="Arial" panose="020B0604020202020204" pitchFamily="34" charset="0"/>
              <a:buNone/>
            </a:pPr>
            <a:r>
              <a:t>AI powers expense categorization, offers spending insights, and sends predictive bill reminders.</a:t>
            </a:r>
            <a:endParaRPr lang="en-IN"/>
          </a:p>
          <a:p>
            <a:pPr marL="0" indent="0">
              <a:lnSpc>
                <a:spcPct val="110000"/>
              </a:lnSpc>
              <a:spcBef>
                <a:spcPts val="2500"/>
              </a:spcBef>
              <a:buFont typeface="Arial" panose="020B0604020202020204" pitchFamily="34" charset="0"/>
              <a:buNone/>
            </a:pPr>
            <a:r>
              <a:rPr lang="en-IN" b="1"/>
              <a:t>Merchant-First Approach</a:t>
            </a:r>
          </a:p>
          <a:p>
            <a:pPr marL="0" lvl="1" indent="0">
              <a:lnSpc>
                <a:spcPct val="110000"/>
              </a:lnSpc>
              <a:buFont typeface="Arial" panose="020B0604020202020204" pitchFamily="34" charset="0"/>
              <a:buNone/>
            </a:pPr>
            <a:r>
              <a:t>Quick merchant onboarding with real-time analytics and integrated inventory tracking enhances business management.</a:t>
            </a:r>
            <a:endParaRPr lang="en-IN"/>
          </a:p>
          <a:p>
            <a:pPr marL="0" indent="0">
              <a:lnSpc>
                <a:spcPct val="110000"/>
              </a:lnSpc>
              <a:spcBef>
                <a:spcPts val="2500"/>
              </a:spcBef>
              <a:buFont typeface="Arial" panose="020B0604020202020204" pitchFamily="34" charset="0"/>
              <a:buNone/>
            </a:pPr>
            <a:r>
              <a:rPr lang="en-IN" b="1"/>
              <a:t>Regional Focus</a:t>
            </a:r>
          </a:p>
          <a:p>
            <a:pPr marL="0" lvl="1" indent="0">
              <a:lnSpc>
                <a:spcPct val="110000"/>
              </a:lnSpc>
              <a:buFont typeface="Arial" panose="020B0604020202020204" pitchFamily="34" charset="0"/>
              <a:buNone/>
            </a:pPr>
            <a:r>
              <a:t>Supports multiple languages and tier 2/3 city features with local customer support in regional languages.</a:t>
            </a:r>
            <a:endParaRPr lang="en-IN"/>
          </a:p>
          <a:p>
            <a:pPr marL="0" indent="0">
              <a:lnSpc>
                <a:spcPct val="110000"/>
              </a:lnSpc>
              <a:spcBef>
                <a:spcPts val="2500"/>
              </a:spcBef>
              <a:buFont typeface="Arial" panose="020B0604020202020204" pitchFamily="34" charset="0"/>
              <a:buNone/>
            </a:pPr>
            <a:r>
              <a:rPr lang="en-IN" b="1"/>
              <a:t>Security Excellence</a:t>
            </a:r>
          </a:p>
          <a:p>
            <a:pPr marL="0" lvl="1" indent="0">
              <a:lnSpc>
                <a:spcPct val="110000"/>
              </a:lnSpc>
              <a:buFont typeface="Arial" panose="020B0604020202020204" pitchFamily="34" charset="0"/>
              <a:buNone/>
            </a:pPr>
            <a:r>
              <a:t>Advanced fraud detection with insurance and transparent security practices ensure user trust and safety.</a:t>
            </a:r>
            <a:endParaRPr lang="en-IN"/>
          </a:p>
        </p:txBody>
      </p:sp>
    </p:spTree>
    <p:extLst>
      <p:ext uri="{BB962C8B-B14F-4D97-AF65-F5344CB8AC3E}">
        <p14:creationId xmlns:p14="http://schemas.microsoft.com/office/powerpoint/2010/main" val="2400615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74C4A-F0B7-766E-CDA0-51B4A21F7F79}"/>
              </a:ext>
            </a:extLst>
          </p:cNvPr>
          <p:cNvSpPr>
            <a:spLocks noGrp="1"/>
          </p:cNvSpPr>
          <p:nvPr>
            <p:ph type="title"/>
          </p:nvPr>
        </p:nvSpPr>
        <p:spPr>
          <a:xfrm>
            <a:off x="2790911" y="2133600"/>
            <a:ext cx="6623436" cy="1070776"/>
          </a:xfrm>
        </p:spPr>
        <p:txBody>
          <a:bodyPr anchor="b">
            <a:normAutofit/>
          </a:bodyPr>
          <a:lstStyle/>
          <a:p>
            <a:r>
              <a:rPr lang="en-IN" sz="3300"/>
              <a:t>Feature Comparison Matrix</a:t>
            </a:r>
          </a:p>
        </p:txBody>
      </p:sp>
      <p:sp>
        <p:nvSpPr>
          <p:cNvPr id="3" name="Footer Placeholder 2">
            <a:extLst>
              <a:ext uri="{FF2B5EF4-FFF2-40B4-BE49-F238E27FC236}">
                <a16:creationId xmlns:a16="http://schemas.microsoft.com/office/drawing/2014/main" id="{E2F924A8-3823-13CE-C0D6-D33E0AAC5319}"/>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DDF1F21E-57AD-9550-96F4-3705658D2C2C}"/>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553ED406-9BBB-8243-8F57-F2904DFCFBBC}"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436BCBEE-DCEC-8E14-835E-ED9C6544BD41}"/>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28</a:t>
            </a:fld>
            <a:endParaRPr lang="en-US"/>
          </a:p>
        </p:txBody>
      </p:sp>
      <p:graphicFrame>
        <p:nvGraphicFramePr>
          <p:cNvPr id="8" name="Content Placeholder 7">
            <a:extLst>
              <a:ext uri="{FF2B5EF4-FFF2-40B4-BE49-F238E27FC236}">
                <a16:creationId xmlns:a16="http://schemas.microsoft.com/office/drawing/2014/main" id="{EFA1A092-1CBF-4271-AD8C-3C49A8BE5BEC}"/>
              </a:ext>
            </a:extLst>
          </p:cNvPr>
          <p:cNvGraphicFramePr>
            <a:graphicFrameLocks noGrp="1"/>
          </p:cNvGraphicFramePr>
          <p:nvPr>
            <p:ph sz="quarter" idx="13"/>
            <p:extLst>
              <p:ext uri="{D42A27DB-BD31-4B8C-83A1-F6EECF244321}">
                <p14:modId xmlns:p14="http://schemas.microsoft.com/office/powerpoint/2010/main" val="2393148559"/>
              </p:ext>
            </p:extLst>
          </p:nvPr>
        </p:nvGraphicFramePr>
        <p:xfrm>
          <a:off x="3768725" y="3442031"/>
          <a:ext cx="4659313" cy="1937676"/>
        </p:xfrm>
        <a:graphic>
          <a:graphicData uri="http://schemas.openxmlformats.org/drawingml/2006/table">
            <a:tbl>
              <a:tblPr firstRow="1" firstCol="1" bandRow="1">
                <a:noFill/>
                <a:tableStyleId>{5C22544A-7EE6-4342-B048-85BDC9FD1C3A}</a:tableStyleId>
              </a:tblPr>
              <a:tblGrid>
                <a:gridCol w="1005663">
                  <a:extLst>
                    <a:ext uri="{9D8B030D-6E8A-4147-A177-3AD203B41FA5}">
                      <a16:colId xmlns:a16="http://schemas.microsoft.com/office/drawing/2014/main" val="775354208"/>
                    </a:ext>
                  </a:extLst>
                </a:gridCol>
                <a:gridCol w="1010467">
                  <a:extLst>
                    <a:ext uri="{9D8B030D-6E8A-4147-A177-3AD203B41FA5}">
                      <a16:colId xmlns:a16="http://schemas.microsoft.com/office/drawing/2014/main" val="1287029305"/>
                    </a:ext>
                  </a:extLst>
                </a:gridCol>
                <a:gridCol w="1037373">
                  <a:extLst>
                    <a:ext uri="{9D8B030D-6E8A-4147-A177-3AD203B41FA5}">
                      <a16:colId xmlns:a16="http://schemas.microsoft.com/office/drawing/2014/main" val="2838465921"/>
                    </a:ext>
                  </a:extLst>
                </a:gridCol>
                <a:gridCol w="751017">
                  <a:extLst>
                    <a:ext uri="{9D8B030D-6E8A-4147-A177-3AD203B41FA5}">
                      <a16:colId xmlns:a16="http://schemas.microsoft.com/office/drawing/2014/main" val="1415169779"/>
                    </a:ext>
                  </a:extLst>
                </a:gridCol>
                <a:gridCol w="854797">
                  <a:extLst>
                    <a:ext uri="{9D8B030D-6E8A-4147-A177-3AD203B41FA5}">
                      <a16:colId xmlns:a16="http://schemas.microsoft.com/office/drawing/2014/main" val="1390022595"/>
                    </a:ext>
                  </a:extLst>
                </a:gridCol>
              </a:tblGrid>
              <a:tr h="232317">
                <a:tc>
                  <a:txBody>
                    <a:bodyPr/>
                    <a:lstStyle/>
                    <a:p>
                      <a:pPr>
                        <a:buNone/>
                      </a:pPr>
                      <a:r>
                        <a:rPr lang="en-IN" sz="700" b="1" cap="all" spc="150">
                          <a:solidFill>
                            <a:schemeClr val="tx1"/>
                          </a:solidFill>
                          <a:effectLst/>
                        </a:rPr>
                        <a:t>Feature</a:t>
                      </a:r>
                    </a:p>
                  </a:txBody>
                  <a:tcPr marL="57441" marR="57441" marT="57441" marB="57441" anchor="ctr">
                    <a:lnL w="12700" cmpd="sng">
                      <a:noFill/>
                    </a:lnL>
                    <a:lnR w="12700" cmpd="sng">
                      <a:noFill/>
                    </a:lnR>
                    <a:lnT w="6350" cap="flat" cmpd="sng" algn="ctr">
                      <a:noFill/>
                      <a:prstDash val="solid"/>
                    </a:lnT>
                    <a:lnB w="28575" cap="flat" cmpd="sng" algn="ctr">
                      <a:solidFill>
                        <a:schemeClr val="accent1"/>
                      </a:solidFill>
                      <a:prstDash val="solid"/>
                    </a:lnB>
                    <a:noFill/>
                  </a:tcPr>
                </a:tc>
                <a:tc>
                  <a:txBody>
                    <a:bodyPr/>
                    <a:lstStyle/>
                    <a:p>
                      <a:pPr>
                        <a:buNone/>
                      </a:pPr>
                      <a:r>
                        <a:rPr lang="en-IN" sz="700" b="1" cap="all" spc="150">
                          <a:solidFill>
                            <a:schemeClr val="tx1"/>
                          </a:solidFill>
                          <a:effectLst/>
                        </a:rPr>
                        <a:t>PayEase</a:t>
                      </a:r>
                    </a:p>
                  </a:txBody>
                  <a:tcPr marL="57441" marR="57441" marT="57441" marB="57441" anchor="ctr">
                    <a:lnL w="12700" cmpd="sng">
                      <a:noFill/>
                    </a:lnL>
                    <a:lnR w="12700" cmpd="sng">
                      <a:noFill/>
                    </a:lnR>
                    <a:lnT w="6350" cap="flat" cmpd="sng" algn="ctr">
                      <a:noFill/>
                      <a:prstDash val="solid"/>
                    </a:lnT>
                    <a:lnB w="28575" cap="flat" cmpd="sng" algn="ctr">
                      <a:solidFill>
                        <a:schemeClr val="accent1"/>
                      </a:solidFill>
                      <a:prstDash val="solid"/>
                    </a:lnB>
                    <a:noFill/>
                  </a:tcPr>
                </a:tc>
                <a:tc>
                  <a:txBody>
                    <a:bodyPr/>
                    <a:lstStyle/>
                    <a:p>
                      <a:pPr>
                        <a:buNone/>
                      </a:pPr>
                      <a:r>
                        <a:rPr lang="en-IN" sz="700" b="1" cap="all" spc="150">
                          <a:solidFill>
                            <a:schemeClr val="tx1"/>
                          </a:solidFill>
                          <a:effectLst/>
                        </a:rPr>
                        <a:t>PhonePe</a:t>
                      </a:r>
                    </a:p>
                  </a:txBody>
                  <a:tcPr marL="57441" marR="57441" marT="57441" marB="57441" anchor="ctr">
                    <a:lnL w="12700" cmpd="sng">
                      <a:noFill/>
                    </a:lnL>
                    <a:lnR w="12700" cmpd="sng">
                      <a:noFill/>
                    </a:lnR>
                    <a:lnT w="6350" cap="flat" cmpd="sng" algn="ctr">
                      <a:noFill/>
                      <a:prstDash val="solid"/>
                    </a:lnT>
                    <a:lnB w="28575" cap="flat" cmpd="sng" algn="ctr">
                      <a:solidFill>
                        <a:schemeClr val="accent1"/>
                      </a:solidFill>
                      <a:prstDash val="solid"/>
                    </a:lnB>
                    <a:noFill/>
                  </a:tcPr>
                </a:tc>
                <a:tc>
                  <a:txBody>
                    <a:bodyPr/>
                    <a:lstStyle/>
                    <a:p>
                      <a:pPr>
                        <a:buNone/>
                      </a:pPr>
                      <a:r>
                        <a:rPr lang="en-IN" sz="700" b="1" cap="all" spc="150">
                          <a:solidFill>
                            <a:schemeClr val="tx1"/>
                          </a:solidFill>
                          <a:effectLst/>
                        </a:rPr>
                        <a:t>GPay</a:t>
                      </a:r>
                    </a:p>
                  </a:txBody>
                  <a:tcPr marL="57441" marR="57441" marT="57441" marB="57441" anchor="ctr">
                    <a:lnL w="12700" cmpd="sng">
                      <a:noFill/>
                    </a:lnL>
                    <a:lnR w="12700" cmpd="sng">
                      <a:noFill/>
                    </a:lnR>
                    <a:lnT w="6350" cap="flat" cmpd="sng" algn="ctr">
                      <a:noFill/>
                      <a:prstDash val="solid"/>
                    </a:lnT>
                    <a:lnB w="28575" cap="flat" cmpd="sng" algn="ctr">
                      <a:solidFill>
                        <a:schemeClr val="accent1"/>
                      </a:solidFill>
                      <a:prstDash val="solid"/>
                    </a:lnB>
                    <a:noFill/>
                  </a:tcPr>
                </a:tc>
                <a:tc>
                  <a:txBody>
                    <a:bodyPr/>
                    <a:lstStyle/>
                    <a:p>
                      <a:pPr>
                        <a:buNone/>
                      </a:pPr>
                      <a:r>
                        <a:rPr lang="en-IN" sz="700" b="1" cap="all" spc="150">
                          <a:solidFill>
                            <a:schemeClr val="tx1"/>
                          </a:solidFill>
                          <a:effectLst/>
                        </a:rPr>
                        <a:t>Paytm</a:t>
                      </a:r>
                    </a:p>
                  </a:txBody>
                  <a:tcPr marL="57441" marR="57441" marT="57441" marB="57441" anchor="ctr">
                    <a:lnL w="12700" cmpd="sng">
                      <a:noFill/>
                    </a:lnL>
                    <a:lnR w="12700" cmpd="sng">
                      <a:noFill/>
                    </a:lnR>
                    <a:lnT w="6350" cap="flat" cmpd="sng" algn="ctr">
                      <a:noFill/>
                      <a:prstDash val="solid"/>
                    </a:lnT>
                    <a:lnB w="28575" cap="flat" cmpd="sng" algn="ctr">
                      <a:solidFill>
                        <a:schemeClr val="accent1"/>
                      </a:solidFill>
                      <a:prstDash val="solid"/>
                    </a:lnB>
                    <a:noFill/>
                  </a:tcPr>
                </a:tc>
                <a:extLst>
                  <a:ext uri="{0D108BD9-81ED-4DB2-BD59-A6C34878D82A}">
                    <a16:rowId xmlns:a16="http://schemas.microsoft.com/office/drawing/2014/main" val="653144745"/>
                  </a:ext>
                </a:extLst>
              </a:tr>
              <a:tr h="213170">
                <a:tc>
                  <a:txBody>
                    <a:bodyPr/>
                    <a:lstStyle/>
                    <a:p>
                      <a:pPr>
                        <a:buNone/>
                      </a:pPr>
                      <a:r>
                        <a:rPr lang="en-IN" sz="500" b="1" cap="none" spc="0">
                          <a:solidFill>
                            <a:schemeClr val="tx1"/>
                          </a:solidFill>
                          <a:effectLst/>
                        </a:rPr>
                        <a:t>UPI Payments</a:t>
                      </a:r>
                    </a:p>
                  </a:txBody>
                  <a:tcPr marL="57441" marR="57441" marT="57441" marB="57441" anchor="ctr">
                    <a:lnL w="12700" cmpd="sng">
                      <a:noFill/>
                      <a:prstDash val="solid"/>
                    </a:lnL>
                    <a:lnR w="12700" cmpd="sng">
                      <a:noFill/>
                      <a:prstDash val="solid"/>
                    </a:lnR>
                    <a:lnT w="28575" cap="flat" cmpd="sng" algn="ctr">
                      <a:solidFill>
                        <a:schemeClr val="accent1"/>
                      </a:solid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28575" cap="flat" cmpd="sng" algn="ctr">
                      <a:solidFill>
                        <a:schemeClr val="accent1"/>
                      </a:solid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28575" cap="flat" cmpd="sng" algn="ctr">
                      <a:solidFill>
                        <a:schemeClr val="accent1"/>
                      </a:solid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28575" cap="flat" cmpd="sng" algn="ctr">
                      <a:solidFill>
                        <a:schemeClr val="accent1"/>
                      </a:solid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28575" cap="flat" cmpd="sng" algn="ctr">
                      <a:solidFill>
                        <a:schemeClr val="accent1"/>
                      </a:solidFill>
                      <a:prstDash val="solid"/>
                    </a:lnT>
                    <a:lnB w="6350" cap="flat" cmpd="sng" algn="ctr">
                      <a:noFill/>
                      <a:prstDash val="solid"/>
                    </a:lnB>
                    <a:noFill/>
                  </a:tcPr>
                </a:tc>
                <a:extLst>
                  <a:ext uri="{0D108BD9-81ED-4DB2-BD59-A6C34878D82A}">
                    <a16:rowId xmlns:a16="http://schemas.microsoft.com/office/drawing/2014/main" val="99917630"/>
                  </a:ext>
                </a:extLst>
              </a:tr>
              <a:tr h="213170">
                <a:tc>
                  <a:txBody>
                    <a:bodyPr/>
                    <a:lstStyle/>
                    <a:p>
                      <a:pPr>
                        <a:buNone/>
                      </a:pPr>
                      <a:r>
                        <a:rPr lang="en-IN" sz="500" b="1" cap="none" spc="0">
                          <a:solidFill>
                            <a:schemeClr val="tx1"/>
                          </a:solidFill>
                          <a:effectLst/>
                        </a:rPr>
                        <a:t>Bill Payments</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extLst>
                  <a:ext uri="{0D108BD9-81ED-4DB2-BD59-A6C34878D82A}">
                    <a16:rowId xmlns:a16="http://schemas.microsoft.com/office/drawing/2014/main" val="2950084672"/>
                  </a:ext>
                </a:extLst>
              </a:tr>
              <a:tr h="213170">
                <a:tc>
                  <a:txBody>
                    <a:bodyPr/>
                    <a:lstStyle/>
                    <a:p>
                      <a:pPr>
                        <a:buNone/>
                      </a:pPr>
                      <a:r>
                        <a:rPr lang="en-IN" sz="500" b="1" cap="none" spc="0">
                          <a:solidFill>
                            <a:schemeClr val="tx1"/>
                          </a:solidFill>
                          <a:effectLst/>
                        </a:rPr>
                        <a:t>Expense Tracking</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extLst>
                  <a:ext uri="{0D108BD9-81ED-4DB2-BD59-A6C34878D82A}">
                    <a16:rowId xmlns:a16="http://schemas.microsoft.com/office/drawing/2014/main" val="3867210757"/>
                  </a:ext>
                </a:extLst>
              </a:tr>
              <a:tr h="213170">
                <a:tc>
                  <a:txBody>
                    <a:bodyPr/>
                    <a:lstStyle/>
                    <a:p>
                      <a:pPr>
                        <a:buNone/>
                      </a:pPr>
                      <a:r>
                        <a:rPr lang="en-IN" sz="500" b="1" cap="none" spc="0">
                          <a:solidFill>
                            <a:schemeClr val="tx1"/>
                          </a:solidFill>
                          <a:effectLst/>
                        </a:rPr>
                        <a:t>Merchant Discovery</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extLst>
                  <a:ext uri="{0D108BD9-81ED-4DB2-BD59-A6C34878D82A}">
                    <a16:rowId xmlns:a16="http://schemas.microsoft.com/office/drawing/2014/main" val="3519644529"/>
                  </a:ext>
                </a:extLst>
              </a:tr>
              <a:tr h="213170">
                <a:tc>
                  <a:txBody>
                    <a:bodyPr/>
                    <a:lstStyle/>
                    <a:p>
                      <a:pPr>
                        <a:buNone/>
                      </a:pPr>
                      <a:r>
                        <a:rPr lang="en-IN" sz="500" b="1" cap="none" spc="0">
                          <a:solidFill>
                            <a:schemeClr val="tx1"/>
                          </a:solidFill>
                          <a:effectLst/>
                        </a:rPr>
                        <a:t>Multi-language</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extLst>
                  <a:ext uri="{0D108BD9-81ED-4DB2-BD59-A6C34878D82A}">
                    <a16:rowId xmlns:a16="http://schemas.microsoft.com/office/drawing/2014/main" val="3896430415"/>
                  </a:ext>
                </a:extLst>
              </a:tr>
              <a:tr h="213170">
                <a:tc>
                  <a:txBody>
                    <a:bodyPr/>
                    <a:lstStyle/>
                    <a:p>
                      <a:pPr>
                        <a:buNone/>
                      </a:pPr>
                      <a:r>
                        <a:rPr lang="en-IN" sz="500" b="1" cap="none" spc="0">
                          <a:solidFill>
                            <a:schemeClr val="tx1"/>
                          </a:solidFill>
                          <a:effectLst/>
                        </a:rPr>
                        <a:t>Business Dashboard</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extLst>
                  <a:ext uri="{0D108BD9-81ED-4DB2-BD59-A6C34878D82A}">
                    <a16:rowId xmlns:a16="http://schemas.microsoft.com/office/drawing/2014/main" val="718487409"/>
                  </a:ext>
                </a:extLst>
              </a:tr>
              <a:tr h="213170">
                <a:tc>
                  <a:txBody>
                    <a:bodyPr/>
                    <a:lstStyle/>
                    <a:p>
                      <a:pPr>
                        <a:buNone/>
                      </a:pPr>
                      <a:r>
                        <a:rPr lang="en-IN" sz="500" b="1" cap="none" spc="0">
                          <a:solidFill>
                            <a:schemeClr val="tx1"/>
                          </a:solidFill>
                          <a:effectLst/>
                        </a:rPr>
                        <a:t>Rewards Program</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extLst>
                  <a:ext uri="{0D108BD9-81ED-4DB2-BD59-A6C34878D82A}">
                    <a16:rowId xmlns:a16="http://schemas.microsoft.com/office/drawing/2014/main" val="883165891"/>
                  </a:ext>
                </a:extLst>
              </a:tr>
              <a:tr h="213170">
                <a:tc>
                  <a:txBody>
                    <a:bodyPr/>
                    <a:lstStyle/>
                    <a:p>
                      <a:pPr>
                        <a:buNone/>
                      </a:pPr>
                      <a:r>
                        <a:rPr lang="en-IN" sz="500" b="1" cap="none" spc="0">
                          <a:solidFill>
                            <a:schemeClr val="tx1"/>
                          </a:solidFill>
                          <a:effectLst/>
                        </a:rPr>
                        <a:t>Customer Support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buNone/>
                      </a:pPr>
                      <a:r>
                        <a:rPr lang="en-IN" sz="500" cap="none" spc="0">
                          <a:solidFill>
                            <a:schemeClr val="tx1"/>
                          </a:solidFill>
                          <a:effectLst/>
                        </a:rPr>
                        <a:t>⚠️</a:t>
                      </a:r>
                    </a:p>
                  </a:txBody>
                  <a:tcPr marL="57441" marR="57441" marT="57441" marB="57441" anchor="ctr">
                    <a:lnL w="12700" cmpd="sng">
                      <a:noFill/>
                      <a:prstDash val="solid"/>
                    </a:lnL>
                    <a:lnR w="12700" cmpd="sng">
                      <a:noFill/>
                      <a:prstDash val="solid"/>
                    </a:lnR>
                    <a:lnT w="6350" cap="flat" cmpd="sng" algn="ctr">
                      <a:noFill/>
                      <a:prstDash val="solid"/>
                    </a:lnT>
                    <a:lnB w="6350" cap="flat" cmpd="sng" algn="ctr">
                      <a:noFill/>
                      <a:prstDash val="solid"/>
                    </a:lnB>
                    <a:noFill/>
                  </a:tcPr>
                </a:tc>
                <a:extLst>
                  <a:ext uri="{0D108BD9-81ED-4DB2-BD59-A6C34878D82A}">
                    <a16:rowId xmlns:a16="http://schemas.microsoft.com/office/drawing/2014/main" val="3177372070"/>
                  </a:ext>
                </a:extLst>
              </a:tr>
            </a:tbl>
          </a:graphicData>
        </a:graphic>
      </p:graphicFrame>
    </p:spTree>
    <p:extLst>
      <p:ext uri="{BB962C8B-B14F-4D97-AF65-F5344CB8AC3E}">
        <p14:creationId xmlns:p14="http://schemas.microsoft.com/office/powerpoint/2010/main" val="123934881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63FF-DF67-A472-4999-490A38F27F00}"/>
              </a:ext>
            </a:extLst>
          </p:cNvPr>
          <p:cNvSpPr>
            <a:spLocks noGrp="1"/>
          </p:cNvSpPr>
          <p:nvPr>
            <p:ph type="title"/>
          </p:nvPr>
        </p:nvSpPr>
        <p:spPr>
          <a:xfrm>
            <a:off x="7094553" y="634999"/>
            <a:ext cx="4477512" cy="1328932"/>
          </a:xfrm>
        </p:spPr>
        <p:txBody>
          <a:bodyPr anchor="t">
            <a:normAutofit/>
          </a:bodyPr>
          <a:lstStyle/>
          <a:p>
            <a:r>
              <a:rPr lang="en-IN" sz="2500"/>
              <a:t>Competitive Strategy: Short, Medium, and Long Term</a:t>
            </a:r>
          </a:p>
        </p:txBody>
      </p:sp>
      <p:sp>
        <p:nvSpPr>
          <p:cNvPr id="3" name="Footer Placeholder 2">
            <a:extLst>
              <a:ext uri="{FF2B5EF4-FFF2-40B4-BE49-F238E27FC236}">
                <a16:creationId xmlns:a16="http://schemas.microsoft.com/office/drawing/2014/main" id="{C8670CA5-B821-108B-F54B-F55FE670CF68}"/>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29196635-BE78-4E6F-CAEE-C03DEDC173EE}"/>
              </a:ext>
            </a:extLst>
          </p:cNvPr>
          <p:cNvSpPr>
            <a:spLocks noGrp="1"/>
          </p:cNvSpPr>
          <p:nvPr>
            <p:ph type="dt" sz="half" idx="10"/>
          </p:nvPr>
        </p:nvSpPr>
        <p:spPr>
          <a:xfrm rot="16200000">
            <a:off x="-531666" y="5260191"/>
            <a:ext cx="1493097" cy="429768"/>
          </a:xfrm>
        </p:spPr>
        <p:txBody>
          <a:bodyPr anchor="ctr">
            <a:normAutofit/>
          </a:bodyPr>
          <a:lstStyle/>
          <a:p>
            <a:pPr>
              <a:spcAft>
                <a:spcPts val="600"/>
              </a:spcAft>
            </a:pPr>
            <a:fld id="{FAA6F6B0-7BDB-FB4C-9D76-500FE2DDFD1B}"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FF769181-EA85-A109-6728-F51CDC745741}"/>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29</a:t>
            </a:fld>
            <a:endParaRPr lang="en-US"/>
          </a:p>
        </p:txBody>
      </p:sp>
      <p:pic>
        <p:nvPicPr>
          <p:cNvPr id="8" name="Content Placeholder 7" descr="Business questions ideas and creativity">
            <a:extLst>
              <a:ext uri="{FF2B5EF4-FFF2-40B4-BE49-F238E27FC236}">
                <a16:creationId xmlns:a16="http://schemas.microsoft.com/office/drawing/2014/main" id="{AFB650D0-FC69-4B98-B3CE-DDC84F0AC2EC}"/>
              </a:ext>
            </a:extLst>
          </p:cNvPr>
          <p:cNvPicPr>
            <a:picLocks noGrp="1" noChangeAspect="1"/>
          </p:cNvPicPr>
          <p:nvPr>
            <p:ph type="pic" sz="quarter" idx="13"/>
          </p:nvPr>
        </p:nvPicPr>
        <p:blipFill>
          <a:blip r:embed="rId3"/>
          <a:srcRect l="26773" r="9322"/>
          <a:stretch>
            <a:fillRect/>
          </a:stretch>
        </p:blipFill>
        <p:spPr>
          <a:xfrm>
            <a:off x="609599" y="10"/>
            <a:ext cx="5843502" cy="6857990"/>
          </a:xfrm>
          <a:prstGeom prst="rect">
            <a:avLst/>
          </a:prstGeom>
          <a:noFill/>
        </p:spPr>
      </p:pic>
      <p:sp>
        <p:nvSpPr>
          <p:cNvPr id="7" name="Content Placeholder 6">
            <a:extLst>
              <a:ext uri="{FF2B5EF4-FFF2-40B4-BE49-F238E27FC236}">
                <a16:creationId xmlns:a16="http://schemas.microsoft.com/office/drawing/2014/main" id="{3023F456-A7C9-7883-DFAF-6E9B34EC1437}"/>
              </a:ext>
            </a:extLst>
          </p:cNvPr>
          <p:cNvSpPr>
            <a:spLocks noGrp="1"/>
          </p:cNvSpPr>
          <p:nvPr>
            <p:ph sz="quarter" idx="1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94553" y="2110570"/>
            <a:ext cx="4477512" cy="4282573"/>
          </a:xfrm>
        </p:spPr>
        <p:txBody>
          <a:bodyPr>
            <a:normAutofit/>
          </a:bodyPr>
          <a:lstStyle/>
          <a:p>
            <a:pPr marL="0" indent="0">
              <a:spcBef>
                <a:spcPts val="2500"/>
              </a:spcBef>
              <a:buFont typeface="Arial" panose="020B0604020202020204" pitchFamily="34" charset="0"/>
              <a:buNone/>
            </a:pPr>
            <a:r>
              <a:rPr lang="en-IN" b="1"/>
              <a:t>Short-term Focus</a:t>
            </a:r>
          </a:p>
          <a:p>
            <a:pPr marL="0" lvl="1" indent="0">
              <a:buFont typeface="Arial" panose="020B0604020202020204" pitchFamily="34" charset="0"/>
              <a:buNone/>
            </a:pPr>
            <a:r>
              <a:t>Match essential payment features and ensure superior user experience and reliability for underserved markets.</a:t>
            </a:r>
            <a:endParaRPr lang="en-IN"/>
          </a:p>
          <a:p>
            <a:pPr marL="0" indent="0">
              <a:spcBef>
                <a:spcPts val="2500"/>
              </a:spcBef>
              <a:buFont typeface="Arial" panose="020B0604020202020204" pitchFamily="34" charset="0"/>
              <a:buNone/>
            </a:pPr>
            <a:r>
              <a:rPr lang="en-IN" b="1"/>
              <a:t>Medium-term Growth</a:t>
            </a:r>
          </a:p>
          <a:p>
            <a:pPr marL="0" lvl="1" indent="0">
              <a:buFont typeface="Arial" panose="020B0604020202020204" pitchFamily="34" charset="0"/>
              <a:buNone/>
            </a:pPr>
            <a:r>
              <a:t>Develop unique AI-driven offerings, form strategic partnerships, and build strong brand presence in target regions.</a:t>
            </a:r>
            <a:endParaRPr lang="en-IN"/>
          </a:p>
          <a:p>
            <a:pPr marL="0" indent="0">
              <a:spcBef>
                <a:spcPts val="2500"/>
              </a:spcBef>
              <a:buFont typeface="Arial" panose="020B0604020202020204" pitchFamily="34" charset="0"/>
              <a:buNone/>
            </a:pPr>
            <a:r>
              <a:rPr lang="en-IN" b="1"/>
              <a:t>Long-term Leadership</a:t>
            </a:r>
          </a:p>
          <a:p>
            <a:pPr marL="0" lvl="1" indent="0">
              <a:buFont typeface="Arial" panose="020B0604020202020204" pitchFamily="34" charset="0"/>
              <a:buNone/>
            </a:pPr>
            <a:r>
              <a:t>Achieve market dominance in key regions, expand platform services, and explore international emerging markets.</a:t>
            </a:r>
            <a:endParaRPr lang="en-IN"/>
          </a:p>
        </p:txBody>
      </p:sp>
    </p:spTree>
    <p:extLst>
      <p:ext uri="{BB962C8B-B14F-4D97-AF65-F5344CB8AC3E}">
        <p14:creationId xmlns:p14="http://schemas.microsoft.com/office/powerpoint/2010/main" val="638227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CEB79-73C5-F197-921D-CB51DC36BD04}"/>
              </a:ext>
            </a:extLst>
          </p:cNvPr>
          <p:cNvSpPr>
            <a:spLocks noGrp="1"/>
          </p:cNvSpPr>
          <p:nvPr>
            <p:ph type="ctrTitle"/>
          </p:nvPr>
        </p:nvSpPr>
        <p:spPr>
          <a:xfrm>
            <a:off x="612648" y="1001713"/>
            <a:ext cx="7909560" cy="5477510"/>
          </a:xfrm>
        </p:spPr>
        <p:txBody>
          <a:bodyPr anchor="b">
            <a:normAutofit/>
          </a:bodyPr>
          <a:lstStyle/>
          <a:p>
            <a:r>
              <a:rPr lang="en-IN"/>
              <a:t>Market Opportunity and User Insights</a:t>
            </a:r>
          </a:p>
        </p:txBody>
      </p:sp>
      <p:sp>
        <p:nvSpPr>
          <p:cNvPr id="4" name="Footer Placeholder 3">
            <a:extLst>
              <a:ext uri="{FF2B5EF4-FFF2-40B4-BE49-F238E27FC236}">
                <a16:creationId xmlns:a16="http://schemas.microsoft.com/office/drawing/2014/main" id="{58CD9E06-3366-E7A6-BB90-FBB658DA7AFF}"/>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5" name="Date Placeholder 4">
            <a:extLst>
              <a:ext uri="{FF2B5EF4-FFF2-40B4-BE49-F238E27FC236}">
                <a16:creationId xmlns:a16="http://schemas.microsoft.com/office/drawing/2014/main" id="{8BA7E8A4-E7DE-609A-99CF-7F3BC63FC872}"/>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49B045A2-93A3-0245-952F-F70516988491}" type="datetime1">
              <a:rPr lang="en-US" smtClean="0"/>
              <a:pPr>
                <a:spcAft>
                  <a:spcPts val="600"/>
                </a:spcAft>
              </a:pPr>
              <a:t>9/26/2025</a:t>
            </a:fld>
            <a:endParaRPr lang="en-US"/>
          </a:p>
        </p:txBody>
      </p:sp>
      <p:sp>
        <p:nvSpPr>
          <p:cNvPr id="6" name="Slide Number Placeholder 5">
            <a:extLst>
              <a:ext uri="{FF2B5EF4-FFF2-40B4-BE49-F238E27FC236}">
                <a16:creationId xmlns:a16="http://schemas.microsoft.com/office/drawing/2014/main" id="{44266F1C-C832-8D4B-3487-772A88C8E6E0}"/>
              </a:ext>
            </a:extLst>
          </p:cNvPr>
          <p:cNvSpPr>
            <a:spLocks noGrp="1"/>
          </p:cNvSpPr>
          <p:nvPr>
            <p:ph type="sldNum" sz="quarter" idx="12"/>
          </p:nvPr>
        </p:nvSpPr>
        <p:spPr>
          <a:xfrm>
            <a:off x="2" y="6492513"/>
            <a:ext cx="429207" cy="365125"/>
          </a:xfrm>
        </p:spPr>
        <p:txBody>
          <a:bodyPr anchor="ctr">
            <a:normAutofit/>
          </a:bodyPr>
          <a:lstStyle/>
          <a:p>
            <a:pPr>
              <a:spcAft>
                <a:spcPts val="600"/>
              </a:spcAft>
            </a:pPr>
            <a:fld id="{AEAA3239-9EA4-4A65-A281-97F994456D9F}" type="slidenum">
              <a:rPr lang="en-US" smtClean="0"/>
              <a:pPr>
                <a:spcAft>
                  <a:spcPts val="600"/>
                </a:spcAft>
              </a:pPr>
              <a:t>3</a:t>
            </a:fld>
            <a:endParaRPr lang="en-US"/>
          </a:p>
        </p:txBody>
      </p:sp>
    </p:spTree>
    <p:extLst>
      <p:ext uri="{BB962C8B-B14F-4D97-AF65-F5344CB8AC3E}">
        <p14:creationId xmlns:p14="http://schemas.microsoft.com/office/powerpoint/2010/main" val="82775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C8D9A-BBF8-9513-8B50-436676733384}"/>
              </a:ext>
            </a:extLst>
          </p:cNvPr>
          <p:cNvSpPr>
            <a:spLocks noGrp="1"/>
          </p:cNvSpPr>
          <p:nvPr>
            <p:ph type="ctrTitle"/>
          </p:nvPr>
        </p:nvSpPr>
        <p:spPr>
          <a:xfrm>
            <a:off x="612648" y="1001713"/>
            <a:ext cx="7909560" cy="5477510"/>
          </a:xfrm>
        </p:spPr>
        <p:txBody>
          <a:bodyPr anchor="b">
            <a:normAutofit/>
          </a:bodyPr>
          <a:lstStyle/>
          <a:p>
            <a:r>
              <a:rPr lang="en-IN"/>
              <a:t>Go-to-Market Strategy and Launch Plan</a:t>
            </a:r>
          </a:p>
        </p:txBody>
      </p:sp>
      <p:sp>
        <p:nvSpPr>
          <p:cNvPr id="4" name="Footer Placeholder 3">
            <a:extLst>
              <a:ext uri="{FF2B5EF4-FFF2-40B4-BE49-F238E27FC236}">
                <a16:creationId xmlns:a16="http://schemas.microsoft.com/office/drawing/2014/main" id="{242F227D-B59E-18F1-41FB-F1312F660946}"/>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5" name="Date Placeholder 4">
            <a:extLst>
              <a:ext uri="{FF2B5EF4-FFF2-40B4-BE49-F238E27FC236}">
                <a16:creationId xmlns:a16="http://schemas.microsoft.com/office/drawing/2014/main" id="{2EF6264F-4B11-6026-4F9A-FF90F08484E5}"/>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49B045A2-93A3-0245-952F-F70516988491}" type="datetime1">
              <a:rPr lang="en-US" smtClean="0"/>
              <a:pPr>
                <a:spcAft>
                  <a:spcPts val="600"/>
                </a:spcAft>
              </a:pPr>
              <a:t>9/26/2025</a:t>
            </a:fld>
            <a:endParaRPr lang="en-US"/>
          </a:p>
        </p:txBody>
      </p:sp>
      <p:sp>
        <p:nvSpPr>
          <p:cNvPr id="6" name="Slide Number Placeholder 5">
            <a:extLst>
              <a:ext uri="{FF2B5EF4-FFF2-40B4-BE49-F238E27FC236}">
                <a16:creationId xmlns:a16="http://schemas.microsoft.com/office/drawing/2014/main" id="{0ACDDF14-A42F-A65C-6853-652056814B5C}"/>
              </a:ext>
            </a:extLst>
          </p:cNvPr>
          <p:cNvSpPr>
            <a:spLocks noGrp="1"/>
          </p:cNvSpPr>
          <p:nvPr>
            <p:ph type="sldNum" sz="quarter" idx="12"/>
          </p:nvPr>
        </p:nvSpPr>
        <p:spPr>
          <a:xfrm>
            <a:off x="2" y="6492513"/>
            <a:ext cx="429207" cy="365125"/>
          </a:xfrm>
        </p:spPr>
        <p:txBody>
          <a:bodyPr anchor="ctr">
            <a:normAutofit/>
          </a:bodyPr>
          <a:lstStyle/>
          <a:p>
            <a:pPr>
              <a:spcAft>
                <a:spcPts val="600"/>
              </a:spcAft>
            </a:pPr>
            <a:fld id="{AEAA3239-9EA4-4A65-A281-97F994456D9F}" type="slidenum">
              <a:rPr lang="en-US" smtClean="0"/>
              <a:pPr>
                <a:spcAft>
                  <a:spcPts val="600"/>
                </a:spcAft>
              </a:pPr>
              <a:t>30</a:t>
            </a:fld>
            <a:endParaRPr lang="en-US"/>
          </a:p>
        </p:txBody>
      </p:sp>
    </p:spTree>
    <p:extLst>
      <p:ext uri="{BB962C8B-B14F-4D97-AF65-F5344CB8AC3E}">
        <p14:creationId xmlns:p14="http://schemas.microsoft.com/office/powerpoint/2010/main" val="2154392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890BB-D310-653E-F599-A5DD895AB722}"/>
              </a:ext>
            </a:extLst>
          </p:cNvPr>
          <p:cNvSpPr>
            <a:spLocks noGrp="1"/>
          </p:cNvSpPr>
          <p:nvPr>
            <p:ph type="title"/>
          </p:nvPr>
        </p:nvSpPr>
        <p:spPr>
          <a:xfrm>
            <a:off x="8212663" y="634999"/>
            <a:ext cx="3363514" cy="1667226"/>
          </a:xfrm>
        </p:spPr>
        <p:txBody>
          <a:bodyPr anchor="t">
            <a:normAutofit/>
          </a:bodyPr>
          <a:lstStyle/>
          <a:p>
            <a:r>
              <a:rPr lang="en-IN" sz="2800"/>
              <a:t>Target Market Segmentation and Value Propositions</a:t>
            </a:r>
          </a:p>
        </p:txBody>
      </p:sp>
      <p:sp>
        <p:nvSpPr>
          <p:cNvPr id="3" name="Footer Placeholder 2">
            <a:extLst>
              <a:ext uri="{FF2B5EF4-FFF2-40B4-BE49-F238E27FC236}">
                <a16:creationId xmlns:a16="http://schemas.microsoft.com/office/drawing/2014/main" id="{A1991342-215C-1B34-FE7C-3E38DF3A5934}"/>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831FB42D-E889-5485-D323-DBF8CA9ADF02}"/>
              </a:ext>
            </a:extLst>
          </p:cNvPr>
          <p:cNvSpPr>
            <a:spLocks noGrp="1"/>
          </p:cNvSpPr>
          <p:nvPr>
            <p:ph type="dt" sz="half" idx="10"/>
          </p:nvPr>
        </p:nvSpPr>
        <p:spPr>
          <a:xfrm rot="16200000">
            <a:off x="-532354" y="5260879"/>
            <a:ext cx="1494473" cy="429768"/>
          </a:xfrm>
        </p:spPr>
        <p:txBody>
          <a:bodyPr anchor="ctr">
            <a:normAutofit/>
          </a:bodyPr>
          <a:lstStyle/>
          <a:p>
            <a:pPr>
              <a:spcAft>
                <a:spcPts val="600"/>
              </a:spcAft>
            </a:pPr>
            <a:fld id="{FAA6F6B0-7BDB-FB4C-9D76-500FE2DDFD1B}"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D5CF7EAB-31C5-8D07-A710-9BE6A4FC68A4}"/>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31</a:t>
            </a:fld>
            <a:endParaRPr lang="en-US"/>
          </a:p>
        </p:txBody>
      </p:sp>
      <p:pic>
        <p:nvPicPr>
          <p:cNvPr id="8" name="Content Placeholder 7" descr="Focus on taeget market">
            <a:extLst>
              <a:ext uri="{FF2B5EF4-FFF2-40B4-BE49-F238E27FC236}">
                <a16:creationId xmlns:a16="http://schemas.microsoft.com/office/drawing/2014/main" id="{27FBDD8A-90F2-4937-9639-10ADF4DA9E10}"/>
              </a:ext>
            </a:extLst>
          </p:cNvPr>
          <p:cNvPicPr>
            <a:picLocks noGrp="1" noChangeAspect="1"/>
          </p:cNvPicPr>
          <p:nvPr>
            <p:ph type="pic" sz="quarter" idx="14"/>
          </p:nvPr>
        </p:nvPicPr>
        <p:blipFill>
          <a:blip r:embed="rId3"/>
          <a:srcRect l="19781" r="12213" b="-1"/>
          <a:stretch>
            <a:fillRect/>
          </a:stretch>
        </p:blipFill>
        <p:spPr>
          <a:xfrm>
            <a:off x="597134" y="10"/>
            <a:ext cx="6987010" cy="6857990"/>
          </a:xfrm>
          <a:prstGeom prst="rect">
            <a:avLst/>
          </a:prstGeom>
          <a:noFill/>
        </p:spPr>
      </p:pic>
      <p:sp>
        <p:nvSpPr>
          <p:cNvPr id="7" name="Content Placeholder 6">
            <a:extLst>
              <a:ext uri="{FF2B5EF4-FFF2-40B4-BE49-F238E27FC236}">
                <a16:creationId xmlns:a16="http://schemas.microsoft.com/office/drawing/2014/main" id="{E9D73664-F689-C14A-62C9-638B57C0A2DB}"/>
              </a:ext>
            </a:extLst>
          </p:cNvPr>
          <p:cNvSpPr>
            <a:spLocks noGrp="1"/>
          </p:cNvSpPr>
          <p:nvPr>
            <p:ph sz="quarter" idx="1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12790" y="2450529"/>
            <a:ext cx="3363513" cy="3854643"/>
          </a:xfrm>
        </p:spPr>
        <p:txBody>
          <a:bodyPr>
            <a:normAutofit/>
          </a:bodyPr>
          <a:lstStyle/>
          <a:p>
            <a:pPr marL="0" indent="0">
              <a:spcBef>
                <a:spcPts val="2500"/>
              </a:spcBef>
              <a:buFont typeface="Arial" panose="020B0604020202020204" pitchFamily="34" charset="0"/>
              <a:buNone/>
            </a:pPr>
            <a:r>
              <a:rPr lang="en-US" sz="1300" b="1"/>
              <a:t>Primary Target: Young Professionals</a:t>
            </a:r>
          </a:p>
          <a:p>
            <a:pPr marL="0" lvl="1" indent="0">
              <a:buFont typeface="Arial" panose="020B0604020202020204" pitchFamily="34" charset="0"/>
              <a:buNone/>
            </a:pPr>
            <a:r>
              <a:rPr lang="en-US" sz="1300"/>
              <a:t>Focus on metro city young professionals aged 22-35 who value speed, convenience and smart insights.</a:t>
            </a:r>
          </a:p>
          <a:p>
            <a:pPr marL="0" indent="0">
              <a:spcBef>
                <a:spcPts val="2500"/>
              </a:spcBef>
              <a:buFont typeface="Arial" panose="020B0604020202020204" pitchFamily="34" charset="0"/>
              <a:buNone/>
            </a:pPr>
            <a:r>
              <a:rPr lang="en-US" sz="1300" b="1"/>
              <a:t>Secondary Target: Tier 2/3 Families</a:t>
            </a:r>
          </a:p>
          <a:p>
            <a:pPr marL="0" lvl="1" indent="0">
              <a:buFont typeface="Arial" panose="020B0604020202020204" pitchFamily="34" charset="0"/>
              <a:buNone/>
            </a:pPr>
            <a:r>
              <a:rPr lang="en-US" sz="1300"/>
              <a:t>Target families in tier 2/3 cities valuing security, simplicity, and local language support.</a:t>
            </a:r>
          </a:p>
          <a:p>
            <a:pPr marL="0" indent="0">
              <a:spcBef>
                <a:spcPts val="2500"/>
              </a:spcBef>
              <a:buFont typeface="Arial" panose="020B0604020202020204" pitchFamily="34" charset="0"/>
              <a:buNone/>
            </a:pPr>
            <a:r>
              <a:rPr lang="en-US" sz="1300" b="1"/>
              <a:t>Tertiary Target: Small Business Owners</a:t>
            </a:r>
          </a:p>
          <a:p>
            <a:pPr marL="0" lvl="1" indent="0">
              <a:buFont typeface="Arial" panose="020B0604020202020204" pitchFamily="34" charset="0"/>
              <a:buNone/>
            </a:pPr>
            <a:r>
              <a:rPr lang="en-US" sz="1300"/>
              <a:t>Engage small business owners focused on growth, relationship building, and operational efficiency.</a:t>
            </a:r>
          </a:p>
        </p:txBody>
      </p:sp>
    </p:spTree>
    <p:extLst>
      <p:ext uri="{BB962C8B-B14F-4D97-AF65-F5344CB8AC3E}">
        <p14:creationId xmlns:p14="http://schemas.microsoft.com/office/powerpoint/2010/main" val="167674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gital work of Smart Mobile Phone with social media followers">
            <a:extLst>
              <a:ext uri="{FF2B5EF4-FFF2-40B4-BE49-F238E27FC236}">
                <a16:creationId xmlns:a16="http://schemas.microsoft.com/office/drawing/2014/main" id="{E1132ABD-B0D2-4170-9D97-F1E9AF6CAFF4}"/>
              </a:ext>
            </a:extLst>
          </p:cNvPr>
          <p:cNvPicPr>
            <a:picLocks noGrp="1" noChangeAspect="1"/>
          </p:cNvPicPr>
          <p:nvPr>
            <p:ph type="pic" sz="quarter" idx="13"/>
          </p:nvPr>
        </p:nvPicPr>
        <p:blipFill>
          <a:blip r:embed="rId3"/>
          <a:srcRect t="18349" r="2" b="23846"/>
          <a:stretch>
            <a:fillRect/>
          </a:stretch>
        </p:blipFill>
        <p:spPr>
          <a:xfrm>
            <a:off x="609600" y="2173849"/>
            <a:ext cx="4675632" cy="4049141"/>
          </a:xfrm>
          <a:prstGeom prst="rect">
            <a:avLst/>
          </a:prstGeom>
          <a:noFill/>
        </p:spPr>
      </p:pic>
      <p:sp>
        <p:nvSpPr>
          <p:cNvPr id="3" name="Footer Placeholder 2">
            <a:extLst>
              <a:ext uri="{FF2B5EF4-FFF2-40B4-BE49-F238E27FC236}">
                <a16:creationId xmlns:a16="http://schemas.microsoft.com/office/drawing/2014/main" id="{A240389C-9EFF-D7EB-0DE8-E4B776E342B1}"/>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45FA0304-480D-910B-BB53-3A3138673F29}"/>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FAA6F6B0-7BDB-FB4C-9D76-500FE2DDFD1B}"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A69435B6-65F7-94A5-77EE-363CAAC4A7BA}"/>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32</a:t>
            </a:fld>
            <a:endParaRPr lang="en-US"/>
          </a:p>
        </p:txBody>
      </p:sp>
      <p:sp>
        <p:nvSpPr>
          <p:cNvPr id="2" name="Title 1">
            <a:extLst>
              <a:ext uri="{FF2B5EF4-FFF2-40B4-BE49-F238E27FC236}">
                <a16:creationId xmlns:a16="http://schemas.microsoft.com/office/drawing/2014/main" id="{73A20618-1A2C-9668-9E72-E97C394134DD}"/>
              </a:ext>
            </a:extLst>
          </p:cNvPr>
          <p:cNvSpPr>
            <a:spLocks noGrp="1"/>
          </p:cNvSpPr>
          <p:nvPr>
            <p:ph type="title"/>
          </p:nvPr>
        </p:nvSpPr>
        <p:spPr>
          <a:xfrm>
            <a:off x="612647" y="634999"/>
            <a:ext cx="4672584" cy="1269482"/>
          </a:xfrm>
        </p:spPr>
        <p:txBody>
          <a:bodyPr anchor="t">
            <a:normAutofit/>
          </a:bodyPr>
          <a:lstStyle/>
          <a:p>
            <a:r>
              <a:rPr lang="en-IN" sz="2800"/>
              <a:t>Phased Launch Strategy and Key Activities</a:t>
            </a:r>
          </a:p>
        </p:txBody>
      </p:sp>
      <p:sp>
        <p:nvSpPr>
          <p:cNvPr id="7" name="Content Placeholder 6">
            <a:extLst>
              <a:ext uri="{FF2B5EF4-FFF2-40B4-BE49-F238E27FC236}">
                <a16:creationId xmlns:a16="http://schemas.microsoft.com/office/drawing/2014/main" id="{95E397C7-6249-076C-0E0D-FC0F611F242C}"/>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05562" y="634999"/>
            <a:ext cx="5676838" cy="5587996"/>
          </a:xfrm>
        </p:spPr>
        <p:txBody>
          <a:bodyPr>
            <a:normAutofit/>
          </a:bodyPr>
          <a:lstStyle/>
          <a:p>
            <a:pPr marL="0" indent="0">
              <a:spcBef>
                <a:spcPts val="2500"/>
              </a:spcBef>
              <a:buFont typeface="Arial" panose="020B0604020202020204" pitchFamily="34" charset="0"/>
              <a:buNone/>
            </a:pPr>
            <a:r>
              <a:rPr lang="en-IN" b="1"/>
              <a:t>Phase 1: Soft Launch</a:t>
            </a:r>
          </a:p>
          <a:p>
            <a:pPr marL="0" lvl="1" indent="0">
              <a:buFont typeface="Arial" panose="020B0604020202020204" pitchFamily="34" charset="0"/>
              <a:buNone/>
            </a:pPr>
            <a:r>
              <a:t>Target tier 2 cities with a closed beta and exclusive referral access to gather rapid user feedback.</a:t>
            </a:r>
            <a:endParaRPr lang="en-IN"/>
          </a:p>
          <a:p>
            <a:pPr marL="0" indent="0">
              <a:spcBef>
                <a:spcPts val="2500"/>
              </a:spcBef>
              <a:buFont typeface="Arial" panose="020B0604020202020204" pitchFamily="34" charset="0"/>
              <a:buNone/>
            </a:pPr>
            <a:r>
              <a:rPr lang="en-IN" b="1"/>
              <a:t>Phase 2: Regional Launch</a:t>
            </a:r>
          </a:p>
          <a:p>
            <a:pPr marL="0" lvl="1" indent="0">
              <a:buFont typeface="Arial" panose="020B0604020202020204" pitchFamily="34" charset="0"/>
              <a:buNone/>
            </a:pPr>
            <a:r>
              <a:t>Expand to major metro cities with full features and marketing campaigns using influencers and incentives.</a:t>
            </a:r>
            <a:endParaRPr lang="en-IN"/>
          </a:p>
          <a:p>
            <a:pPr marL="0" indent="0">
              <a:spcBef>
                <a:spcPts val="2500"/>
              </a:spcBef>
              <a:buFont typeface="Arial" panose="020B0604020202020204" pitchFamily="34" charset="0"/>
              <a:buNone/>
            </a:pPr>
            <a:r>
              <a:rPr lang="en-IN" b="1"/>
              <a:t>Phase 3: National Expansion</a:t>
            </a:r>
          </a:p>
          <a:p>
            <a:pPr marL="0" lvl="1" indent="0">
              <a:buFont typeface="Arial" panose="020B0604020202020204" pitchFamily="34" charset="0"/>
              <a:buNone/>
            </a:pPr>
            <a:r>
              <a:t>Scale aggressively across 50+ cities focusing on premium features, B2B partnerships, and preparing international plans.</a:t>
            </a:r>
            <a:endParaRPr lang="en-IN"/>
          </a:p>
          <a:p>
            <a:pPr marL="0" indent="0">
              <a:spcBef>
                <a:spcPts val="2500"/>
              </a:spcBef>
              <a:buFont typeface="Arial" panose="020B0604020202020204" pitchFamily="34" charset="0"/>
              <a:buNone/>
            </a:pPr>
            <a:r>
              <a:rPr lang="en-IN" b="1"/>
              <a:t>Launch Timeline and Milestones</a:t>
            </a:r>
          </a:p>
          <a:p>
            <a:pPr marL="0" lvl="1" indent="0">
              <a:buFont typeface="Arial" panose="020B0604020202020204" pitchFamily="34" charset="0"/>
              <a:buNone/>
            </a:pPr>
            <a:r>
              <a:t>Timeline includes pre-launch testing, phased launches, user targets, transaction volumes, and funding preparation.</a:t>
            </a:r>
            <a:endParaRPr lang="en-IN"/>
          </a:p>
        </p:txBody>
      </p:sp>
    </p:spTree>
    <p:extLst>
      <p:ext uri="{BB962C8B-B14F-4D97-AF65-F5344CB8AC3E}">
        <p14:creationId xmlns:p14="http://schemas.microsoft.com/office/powerpoint/2010/main" val="1954283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EEE2E-2FFD-6133-DD98-D17E57B89367}"/>
              </a:ext>
            </a:extLst>
          </p:cNvPr>
          <p:cNvSpPr>
            <a:spLocks noGrp="1"/>
          </p:cNvSpPr>
          <p:nvPr>
            <p:ph type="title"/>
          </p:nvPr>
        </p:nvSpPr>
        <p:spPr>
          <a:xfrm>
            <a:off x="2790911" y="2133600"/>
            <a:ext cx="6623436" cy="1070776"/>
          </a:xfrm>
        </p:spPr>
        <p:txBody>
          <a:bodyPr anchor="b">
            <a:normAutofit/>
          </a:bodyPr>
          <a:lstStyle/>
          <a:p>
            <a:r>
              <a:rPr lang="en-IN" sz="3300"/>
              <a:t>Marketing and Customer Acquisition Strategies</a:t>
            </a:r>
          </a:p>
        </p:txBody>
      </p:sp>
      <p:sp>
        <p:nvSpPr>
          <p:cNvPr id="3" name="Footer Placeholder 2">
            <a:extLst>
              <a:ext uri="{FF2B5EF4-FFF2-40B4-BE49-F238E27FC236}">
                <a16:creationId xmlns:a16="http://schemas.microsoft.com/office/drawing/2014/main" id="{206C128B-E666-40F6-BC77-B26E50C85F87}"/>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D5CB4169-FBC0-2FC8-17DA-784084EE5F24}"/>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553ED406-9BBB-8243-8F57-F2904DFCFBBC}"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85DD7097-E7DB-D135-30DA-E9D3B0989144}"/>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33</a:t>
            </a:fld>
            <a:endParaRPr lang="en-US"/>
          </a:p>
        </p:txBody>
      </p:sp>
      <p:graphicFrame>
        <p:nvGraphicFramePr>
          <p:cNvPr id="8" name="Content Placeholder 7">
            <a:extLst>
              <a:ext uri="{FF2B5EF4-FFF2-40B4-BE49-F238E27FC236}">
                <a16:creationId xmlns:a16="http://schemas.microsoft.com/office/drawing/2014/main" id="{83B83472-B9F2-4BA6-8D01-EA7467F73087}"/>
              </a:ext>
            </a:extLst>
          </p:cNvPr>
          <p:cNvGraphicFramePr>
            <a:graphicFrameLocks noGrp="1"/>
          </p:cNvGraphicFramePr>
          <p:nvPr>
            <p:ph sz="quarter" idx="13"/>
            <p:extLst>
              <p:ext uri="{D42A27DB-BD31-4B8C-83A1-F6EECF244321}">
                <p14:modId xmlns:p14="http://schemas.microsoft.com/office/powerpoint/2010/main" val="2004728176"/>
              </p:ext>
            </p:extLst>
          </p:nvPr>
        </p:nvGraphicFramePr>
        <p:xfrm>
          <a:off x="3768725" y="3592443"/>
          <a:ext cx="4659313" cy="1636851"/>
        </p:xfrm>
        <a:graphic>
          <a:graphicData uri="http://schemas.openxmlformats.org/drawingml/2006/table">
            <a:tbl>
              <a:tblPr firstRow="1" firstCol="1" bandRow="1">
                <a:noFill/>
                <a:tableStyleId>{5C22544A-7EE6-4342-B048-85BDC9FD1C3A}</a:tableStyleId>
              </a:tblPr>
              <a:tblGrid>
                <a:gridCol w="1205365">
                  <a:extLst>
                    <a:ext uri="{9D8B030D-6E8A-4147-A177-3AD203B41FA5}">
                      <a16:colId xmlns:a16="http://schemas.microsoft.com/office/drawing/2014/main" val="2377583968"/>
                    </a:ext>
                  </a:extLst>
                </a:gridCol>
                <a:gridCol w="1071705">
                  <a:extLst>
                    <a:ext uri="{9D8B030D-6E8A-4147-A177-3AD203B41FA5}">
                      <a16:colId xmlns:a16="http://schemas.microsoft.com/office/drawing/2014/main" val="2729775058"/>
                    </a:ext>
                  </a:extLst>
                </a:gridCol>
                <a:gridCol w="1262334">
                  <a:extLst>
                    <a:ext uri="{9D8B030D-6E8A-4147-A177-3AD203B41FA5}">
                      <a16:colId xmlns:a16="http://schemas.microsoft.com/office/drawing/2014/main" val="2811705272"/>
                    </a:ext>
                  </a:extLst>
                </a:gridCol>
                <a:gridCol w="1119911">
                  <a:extLst>
                    <a:ext uri="{9D8B030D-6E8A-4147-A177-3AD203B41FA5}">
                      <a16:colId xmlns:a16="http://schemas.microsoft.com/office/drawing/2014/main" val="3724128677"/>
                    </a:ext>
                  </a:extLst>
                </a:gridCol>
              </a:tblGrid>
              <a:tr h="292928">
                <a:tc>
                  <a:txBody>
                    <a:bodyPr/>
                    <a:lstStyle/>
                    <a:p>
                      <a:pPr>
                        <a:buNone/>
                      </a:pPr>
                      <a:r>
                        <a:rPr lang="en-IN" sz="800" b="1" cap="all" spc="150">
                          <a:solidFill>
                            <a:schemeClr val="tx1"/>
                          </a:solidFill>
                          <a:effectLst/>
                        </a:rPr>
                        <a:t>Channel</a:t>
                      </a:r>
                    </a:p>
                  </a:txBody>
                  <a:tcPr marL="72427" marR="72427" marT="72427" marB="72427" anchor="ctr">
                    <a:lnL w="12700" cmpd="sng">
                      <a:noFill/>
                    </a:lnL>
                    <a:lnR w="12700" cmpd="sng">
                      <a:noFill/>
                    </a:lnR>
                    <a:lnT w="6350" cap="flat" cmpd="sng" algn="ctr">
                      <a:noFill/>
                      <a:prstDash val="solid"/>
                    </a:lnT>
                    <a:lnB w="6350" cap="flat" cmpd="sng" algn="ctr">
                      <a:noFill/>
                      <a:prstDash val="solid"/>
                    </a:lnB>
                    <a:solidFill>
                      <a:schemeClr val="accent1"/>
                    </a:solidFill>
                  </a:tcPr>
                </a:tc>
                <a:tc>
                  <a:txBody>
                    <a:bodyPr/>
                    <a:lstStyle/>
                    <a:p>
                      <a:pPr>
                        <a:buNone/>
                      </a:pPr>
                      <a:r>
                        <a:rPr lang="en-IN" sz="800" b="1" cap="all" spc="150">
                          <a:solidFill>
                            <a:schemeClr val="tx1"/>
                          </a:solidFill>
                          <a:effectLst/>
                        </a:rPr>
                        <a:t>Target CAC</a:t>
                      </a:r>
                    </a:p>
                  </a:txBody>
                  <a:tcPr marL="72427" marR="72427" marT="72427" marB="72427" anchor="ctr">
                    <a:lnL w="12700" cmpd="sng">
                      <a:noFill/>
                    </a:lnL>
                    <a:lnR w="12700" cmpd="sng">
                      <a:noFill/>
                    </a:lnR>
                    <a:lnT w="6350" cap="flat" cmpd="sng" algn="ctr">
                      <a:noFill/>
                      <a:prstDash val="solid"/>
                    </a:lnT>
                    <a:lnB w="6350" cap="flat" cmpd="sng" algn="ctr">
                      <a:noFill/>
                      <a:prstDash val="solid"/>
                    </a:lnB>
                    <a:solidFill>
                      <a:schemeClr val="accent1"/>
                    </a:solidFill>
                  </a:tcPr>
                </a:tc>
                <a:tc>
                  <a:txBody>
                    <a:bodyPr/>
                    <a:lstStyle/>
                    <a:p>
                      <a:pPr>
                        <a:buNone/>
                      </a:pPr>
                      <a:r>
                        <a:rPr lang="en-IN" sz="800" b="1" cap="all" spc="150">
                          <a:solidFill>
                            <a:schemeClr val="tx1"/>
                          </a:solidFill>
                          <a:effectLst/>
                        </a:rPr>
                        <a:t>Expected LTV</a:t>
                      </a:r>
                    </a:p>
                  </a:txBody>
                  <a:tcPr marL="72427" marR="72427" marT="72427" marB="72427" anchor="ctr">
                    <a:lnL w="12700" cmpd="sng">
                      <a:noFill/>
                    </a:lnL>
                    <a:lnR w="12700" cmpd="sng">
                      <a:noFill/>
                    </a:lnR>
                    <a:lnT w="6350" cap="flat" cmpd="sng" algn="ctr">
                      <a:noFill/>
                      <a:prstDash val="solid"/>
                    </a:lnT>
                    <a:lnB w="6350" cap="flat" cmpd="sng" algn="ctr">
                      <a:noFill/>
                      <a:prstDash val="solid"/>
                    </a:lnB>
                    <a:solidFill>
                      <a:schemeClr val="accent1"/>
                    </a:solidFill>
                  </a:tcPr>
                </a:tc>
                <a:tc>
                  <a:txBody>
                    <a:bodyPr/>
                    <a:lstStyle/>
                    <a:p>
                      <a:pPr>
                        <a:buNone/>
                      </a:pPr>
                      <a:r>
                        <a:rPr lang="en-IN" sz="800" b="1" cap="all" spc="150">
                          <a:solidFill>
                            <a:schemeClr val="tx1"/>
                          </a:solidFill>
                          <a:effectLst/>
                        </a:rPr>
                        <a:t>LTV:CAC Ratio</a:t>
                      </a:r>
                    </a:p>
                  </a:txBody>
                  <a:tcPr marL="72427" marR="72427" marT="72427" marB="72427" anchor="ctr">
                    <a:lnL w="12700" cmpd="sng">
                      <a:noFill/>
                    </a:lnL>
                    <a:lnR w="12700" cmpd="sng">
                      <a:noFill/>
                    </a:lnR>
                    <a:lnT w="6350" cap="flat" cmpd="sng" algn="ctr">
                      <a:noFill/>
                      <a:prstDash val="solid"/>
                    </a:lnT>
                    <a:lnB w="6350" cap="flat" cmpd="sng" algn="ctr">
                      <a:noFill/>
                      <a:prstDash val="solid"/>
                    </a:lnB>
                    <a:solidFill>
                      <a:schemeClr val="accent1"/>
                    </a:solidFill>
                  </a:tcPr>
                </a:tc>
                <a:extLst>
                  <a:ext uri="{0D108BD9-81ED-4DB2-BD59-A6C34878D82A}">
                    <a16:rowId xmlns:a16="http://schemas.microsoft.com/office/drawing/2014/main" val="183422168"/>
                  </a:ext>
                </a:extLst>
              </a:tr>
              <a:tr h="268785">
                <a:tc>
                  <a:txBody>
                    <a:bodyPr/>
                    <a:lstStyle/>
                    <a:p>
                      <a:pPr>
                        <a:buNone/>
                      </a:pPr>
                      <a:r>
                        <a:rPr lang="en-IN" sz="700" b="1" cap="none" spc="0">
                          <a:solidFill>
                            <a:schemeClr val="tx1"/>
                          </a:solidFill>
                          <a:effectLst/>
                        </a:rPr>
                        <a:t>Organic (Referrals)</a:t>
                      </a:r>
                    </a:p>
                  </a:txBody>
                  <a:tcPr marL="72427" marR="72427" marT="72427" marB="72427"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pPr>
                        <a:buNone/>
                      </a:pPr>
                      <a:r>
                        <a:rPr lang="en-IN" sz="700" cap="none" spc="0">
                          <a:solidFill>
                            <a:schemeClr val="tx1"/>
                          </a:solidFill>
                          <a:effectLst/>
                        </a:rPr>
                        <a:t>$2</a:t>
                      </a:r>
                    </a:p>
                  </a:txBody>
                  <a:tcPr marL="72427" marR="72427" marT="72427" marB="72427"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pPr>
                        <a:buNone/>
                      </a:pPr>
                      <a:r>
                        <a:rPr lang="en-IN" sz="700" cap="none" spc="0">
                          <a:solidFill>
                            <a:schemeClr val="tx1"/>
                          </a:solidFill>
                          <a:effectLst/>
                        </a:rPr>
                        <a:t>$80</a:t>
                      </a:r>
                    </a:p>
                  </a:txBody>
                  <a:tcPr marL="72427" marR="72427" marT="72427" marB="72427"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pPr>
                        <a:buNone/>
                      </a:pPr>
                      <a:r>
                        <a:rPr lang="en-IN" sz="700" cap="none" spc="0">
                          <a:solidFill>
                            <a:schemeClr val="tx1"/>
                          </a:solidFill>
                          <a:effectLst/>
                        </a:rPr>
                        <a:t>40:1</a:t>
                      </a:r>
                    </a:p>
                  </a:txBody>
                  <a:tcPr marL="72427" marR="72427" marT="72427" marB="72427"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extLst>
                  <a:ext uri="{0D108BD9-81ED-4DB2-BD59-A6C34878D82A}">
                    <a16:rowId xmlns:a16="http://schemas.microsoft.com/office/drawing/2014/main" val="3737497826"/>
                  </a:ext>
                </a:extLst>
              </a:tr>
              <a:tr h="268785">
                <a:tc>
                  <a:txBody>
                    <a:bodyPr/>
                    <a:lstStyle/>
                    <a:p>
                      <a:pPr>
                        <a:buNone/>
                      </a:pPr>
                      <a:r>
                        <a:rPr lang="en-IN" sz="700" b="1" cap="none" spc="0">
                          <a:solidFill>
                            <a:schemeClr val="tx1"/>
                          </a:solidFill>
                          <a:effectLst/>
                        </a:rPr>
                        <a:t>Social Media Ads</a:t>
                      </a:r>
                    </a:p>
                  </a:txBody>
                  <a:tcPr marL="72427" marR="72427" marT="72427" marB="72427"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700" cap="none" spc="0">
                          <a:solidFill>
                            <a:schemeClr val="tx1"/>
                          </a:solidFill>
                          <a:effectLst/>
                        </a:rPr>
                        <a:t>$8</a:t>
                      </a:r>
                    </a:p>
                  </a:txBody>
                  <a:tcPr marL="72427" marR="72427" marT="72427" marB="72427"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700" cap="none" spc="0">
                          <a:solidFill>
                            <a:schemeClr val="tx1"/>
                          </a:solidFill>
                          <a:effectLst/>
                        </a:rPr>
                        <a:t>$60</a:t>
                      </a:r>
                    </a:p>
                  </a:txBody>
                  <a:tcPr marL="72427" marR="72427" marT="72427" marB="72427"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700" cap="none" spc="0">
                          <a:solidFill>
                            <a:schemeClr val="tx1"/>
                          </a:solidFill>
                          <a:effectLst/>
                        </a:rPr>
                        <a:t>7.5:1</a:t>
                      </a:r>
                    </a:p>
                  </a:txBody>
                  <a:tcPr marL="72427" marR="72427" marT="72427" marB="72427"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2618942357"/>
                  </a:ext>
                </a:extLst>
              </a:tr>
              <a:tr h="268785">
                <a:tc>
                  <a:txBody>
                    <a:bodyPr/>
                    <a:lstStyle/>
                    <a:p>
                      <a:pPr>
                        <a:buNone/>
                      </a:pPr>
                      <a:r>
                        <a:rPr lang="en-IN" sz="700" b="1" cap="none" spc="0">
                          <a:solidFill>
                            <a:schemeClr val="tx1"/>
                          </a:solidFill>
                          <a:effectLst/>
                        </a:rPr>
                        <a:t>Search Ads</a:t>
                      </a:r>
                    </a:p>
                  </a:txBody>
                  <a:tcPr marL="72427" marR="72427" marT="72427" marB="72427"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700" cap="none" spc="0">
                          <a:solidFill>
                            <a:schemeClr val="tx1"/>
                          </a:solidFill>
                          <a:effectLst/>
                        </a:rPr>
                        <a:t>$12</a:t>
                      </a:r>
                    </a:p>
                  </a:txBody>
                  <a:tcPr marL="72427" marR="72427" marT="72427" marB="72427"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700" cap="none" spc="0">
                          <a:solidFill>
                            <a:schemeClr val="tx1"/>
                          </a:solidFill>
                          <a:effectLst/>
                        </a:rPr>
                        <a:t>$70</a:t>
                      </a:r>
                    </a:p>
                  </a:txBody>
                  <a:tcPr marL="72427" marR="72427" marT="72427" marB="72427"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700" cap="none" spc="0">
                          <a:solidFill>
                            <a:schemeClr val="tx1"/>
                          </a:solidFill>
                          <a:effectLst/>
                        </a:rPr>
                        <a:t>5.8:1</a:t>
                      </a:r>
                    </a:p>
                  </a:txBody>
                  <a:tcPr marL="72427" marR="72427" marT="72427" marB="72427"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1724367820"/>
                  </a:ext>
                </a:extLst>
              </a:tr>
              <a:tr h="268785">
                <a:tc>
                  <a:txBody>
                    <a:bodyPr/>
                    <a:lstStyle/>
                    <a:p>
                      <a:pPr>
                        <a:buNone/>
                      </a:pPr>
                      <a:r>
                        <a:rPr lang="en-IN" sz="700" b="1" cap="none" spc="0">
                          <a:solidFill>
                            <a:schemeClr val="tx1"/>
                          </a:solidFill>
                          <a:effectLst/>
                        </a:rPr>
                        <a:t>Influencer Marketing</a:t>
                      </a:r>
                    </a:p>
                  </a:txBody>
                  <a:tcPr marL="72427" marR="72427" marT="72427" marB="72427"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700" cap="none" spc="0">
                          <a:solidFill>
                            <a:schemeClr val="tx1"/>
                          </a:solidFill>
                          <a:effectLst/>
                        </a:rPr>
                        <a:t>$6</a:t>
                      </a:r>
                    </a:p>
                  </a:txBody>
                  <a:tcPr marL="72427" marR="72427" marT="72427" marB="72427"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700" cap="none" spc="0">
                          <a:solidFill>
                            <a:schemeClr val="tx1"/>
                          </a:solidFill>
                          <a:effectLst/>
                        </a:rPr>
                        <a:t>$50</a:t>
                      </a:r>
                    </a:p>
                  </a:txBody>
                  <a:tcPr marL="72427" marR="72427" marT="72427" marB="72427"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IN" sz="700" cap="none" spc="0">
                          <a:solidFill>
                            <a:schemeClr val="tx1"/>
                          </a:solidFill>
                          <a:effectLst/>
                        </a:rPr>
                        <a:t>8.3:1</a:t>
                      </a:r>
                    </a:p>
                  </a:txBody>
                  <a:tcPr marL="72427" marR="72427" marT="72427" marB="72427"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2556415490"/>
                  </a:ext>
                </a:extLst>
              </a:tr>
              <a:tr h="268785">
                <a:tc>
                  <a:txBody>
                    <a:bodyPr/>
                    <a:lstStyle/>
                    <a:p>
                      <a:pPr>
                        <a:buNone/>
                      </a:pPr>
                      <a:r>
                        <a:rPr lang="en-IN" sz="700" b="1" cap="none" spc="0">
                          <a:solidFill>
                            <a:schemeClr val="tx1"/>
                          </a:solidFill>
                          <a:effectLst/>
                        </a:rPr>
                        <a:t>Partnership</a:t>
                      </a:r>
                    </a:p>
                  </a:txBody>
                  <a:tcPr marL="72427" marR="72427" marT="72427" marB="72427" anchor="ctr">
                    <a:lnL w="12700" cmpd="sng">
                      <a:noFill/>
                      <a:prstDash val="solid"/>
                    </a:lnL>
                    <a:lnR w="12700" cmpd="sng">
                      <a:noFill/>
                      <a:prstDash val="solid"/>
                    </a:lnR>
                    <a:lnT w="6350" cap="flat" cmpd="sng" algn="ctr">
                      <a:solidFill>
                        <a:schemeClr val="tx1"/>
                      </a:solidFill>
                      <a:prstDash val="solid"/>
                    </a:lnT>
                    <a:lnB w="9525" cap="flat" cmpd="sng" algn="ctr">
                      <a:noFill/>
                      <a:prstDash val="solid"/>
                    </a:lnB>
                    <a:noFill/>
                  </a:tcPr>
                </a:tc>
                <a:tc>
                  <a:txBody>
                    <a:bodyPr/>
                    <a:lstStyle/>
                    <a:p>
                      <a:pPr>
                        <a:buNone/>
                      </a:pPr>
                      <a:r>
                        <a:rPr lang="en-IN" sz="700" cap="none" spc="0">
                          <a:solidFill>
                            <a:schemeClr val="tx1"/>
                          </a:solidFill>
                          <a:effectLst/>
                        </a:rPr>
                        <a:t>$4</a:t>
                      </a:r>
                    </a:p>
                  </a:txBody>
                  <a:tcPr marL="72427" marR="72427" marT="72427" marB="72427" anchor="ctr">
                    <a:lnL w="12700" cmpd="sng">
                      <a:noFill/>
                      <a:prstDash val="solid"/>
                    </a:lnL>
                    <a:lnR w="12700" cmpd="sng">
                      <a:noFill/>
                      <a:prstDash val="solid"/>
                    </a:lnR>
                    <a:lnT w="6350" cap="flat" cmpd="sng" algn="ctr">
                      <a:solidFill>
                        <a:schemeClr val="tx1"/>
                      </a:solidFill>
                      <a:prstDash val="solid"/>
                    </a:lnT>
                    <a:lnB w="9525" cap="flat" cmpd="sng" algn="ctr">
                      <a:noFill/>
                      <a:prstDash val="solid"/>
                    </a:lnB>
                    <a:noFill/>
                  </a:tcPr>
                </a:tc>
                <a:tc>
                  <a:txBody>
                    <a:bodyPr/>
                    <a:lstStyle/>
                    <a:p>
                      <a:pPr>
                        <a:buNone/>
                      </a:pPr>
                      <a:r>
                        <a:rPr lang="en-IN" sz="700" cap="none" spc="0">
                          <a:solidFill>
                            <a:schemeClr val="tx1"/>
                          </a:solidFill>
                          <a:effectLst/>
                        </a:rPr>
                        <a:t>$65</a:t>
                      </a:r>
                    </a:p>
                  </a:txBody>
                  <a:tcPr marL="72427" marR="72427" marT="72427" marB="72427" anchor="ctr">
                    <a:lnL w="12700" cmpd="sng">
                      <a:noFill/>
                      <a:prstDash val="solid"/>
                    </a:lnL>
                    <a:lnR w="12700" cmpd="sng">
                      <a:noFill/>
                      <a:prstDash val="solid"/>
                    </a:lnR>
                    <a:lnT w="6350" cap="flat" cmpd="sng" algn="ctr">
                      <a:solidFill>
                        <a:schemeClr val="tx1"/>
                      </a:solidFill>
                      <a:prstDash val="solid"/>
                    </a:lnT>
                    <a:lnB w="9525" cap="flat" cmpd="sng" algn="ctr">
                      <a:noFill/>
                      <a:prstDash val="solid"/>
                    </a:lnB>
                    <a:noFill/>
                  </a:tcPr>
                </a:tc>
                <a:tc>
                  <a:txBody>
                    <a:bodyPr/>
                    <a:lstStyle/>
                    <a:p>
                      <a:pPr>
                        <a:buNone/>
                      </a:pPr>
                      <a:r>
                        <a:rPr lang="en-IN" sz="700" cap="none" spc="0">
                          <a:solidFill>
                            <a:schemeClr val="tx1"/>
                          </a:solidFill>
                          <a:effectLst/>
                        </a:rPr>
                        <a:t>16.3:1</a:t>
                      </a:r>
                    </a:p>
                  </a:txBody>
                  <a:tcPr marL="72427" marR="72427" marT="72427" marB="72427" anchor="ctr">
                    <a:lnL w="12700" cmpd="sng">
                      <a:noFill/>
                      <a:prstDash val="solid"/>
                    </a:lnL>
                    <a:lnR w="12700" cmpd="sng">
                      <a:noFill/>
                      <a:prstDash val="solid"/>
                    </a:lnR>
                    <a:lnT w="6350" cap="flat" cmpd="sng" algn="ctr">
                      <a:solidFill>
                        <a:schemeClr val="tx1"/>
                      </a:solidFill>
                      <a:prstDash val="solid"/>
                    </a:lnT>
                    <a:lnB w="9525" cap="flat" cmpd="sng" algn="ctr">
                      <a:noFill/>
                      <a:prstDash val="solid"/>
                    </a:lnB>
                    <a:noFill/>
                  </a:tcPr>
                </a:tc>
                <a:extLst>
                  <a:ext uri="{0D108BD9-81ED-4DB2-BD59-A6C34878D82A}">
                    <a16:rowId xmlns:a16="http://schemas.microsoft.com/office/drawing/2014/main" val="356793938"/>
                  </a:ext>
                </a:extLst>
              </a:tr>
            </a:tbl>
          </a:graphicData>
        </a:graphic>
      </p:graphicFrame>
    </p:spTree>
    <p:extLst>
      <p:ext uri="{BB962C8B-B14F-4D97-AF65-F5344CB8AC3E}">
        <p14:creationId xmlns:p14="http://schemas.microsoft.com/office/powerpoint/2010/main" val="62166545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7551-8376-2A2C-37D0-7953F0FE1376}"/>
              </a:ext>
            </a:extLst>
          </p:cNvPr>
          <p:cNvSpPr>
            <a:spLocks noGrp="1"/>
          </p:cNvSpPr>
          <p:nvPr>
            <p:ph type="title"/>
          </p:nvPr>
        </p:nvSpPr>
        <p:spPr>
          <a:xfrm>
            <a:off x="612646" y="634991"/>
            <a:ext cx="11323505" cy="755659"/>
          </a:xfrm>
        </p:spPr>
        <p:txBody>
          <a:bodyPr anchor="t">
            <a:normAutofit/>
          </a:bodyPr>
          <a:lstStyle/>
          <a:p>
            <a:r>
              <a:rPr lang="en-IN" sz="3100"/>
              <a:t>Retention, Engagement, and Loyalty Programmes</a:t>
            </a:r>
          </a:p>
        </p:txBody>
      </p:sp>
      <p:sp>
        <p:nvSpPr>
          <p:cNvPr id="3" name="Footer Placeholder 2">
            <a:extLst>
              <a:ext uri="{FF2B5EF4-FFF2-40B4-BE49-F238E27FC236}">
                <a16:creationId xmlns:a16="http://schemas.microsoft.com/office/drawing/2014/main" id="{A6A4ED4E-2C51-37B8-6B10-E5F22DB20203}"/>
              </a:ext>
            </a:extLst>
          </p:cNvPr>
          <p:cNvSpPr>
            <a:spLocks noGrp="1"/>
          </p:cNvSpPr>
          <p:nvPr>
            <p:ph type="ftr" sz="quarter" idx="11"/>
          </p:nvPr>
        </p:nvSpPr>
        <p:spPr>
          <a:xfrm rot="16200000">
            <a:off x="-2067304" y="224196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88A60419-4A0A-3977-CCDA-9D8AD3389DED}"/>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553ED406-9BBB-8243-8F57-F2904DFCFBBC}"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DE1667D5-0FC5-1DB3-A739-B027E0C3BDE3}"/>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34</a:t>
            </a:fld>
            <a:endParaRPr lang="en-US"/>
          </a:p>
        </p:txBody>
      </p:sp>
      <p:graphicFrame>
        <p:nvGraphicFramePr>
          <p:cNvPr id="7" name="Content Placeholder 7">
            <a:extLst>
              <a:ext uri="{FF2B5EF4-FFF2-40B4-BE49-F238E27FC236}">
                <a16:creationId xmlns:a16="http://schemas.microsoft.com/office/drawing/2014/main" id="{B6F271A4-24B2-4585-BE0C-3967DEA20998}"/>
              </a:ext>
            </a:extLst>
          </p:cNvPr>
          <p:cNvGraphicFramePr>
            <a:graphicFrameLocks noGrp="1"/>
          </p:cNvGraphicFramePr>
          <p:nvPr>
            <p:ph idx="1"/>
            <p:extLst>
              <p:ext uri="{D42A27DB-BD31-4B8C-83A1-F6EECF244321}">
                <p14:modId xmlns:p14="http://schemas.microsoft.com/office/powerpoint/2010/main" val="423317814"/>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612646" y="1572050"/>
          <a:ext cx="11323505" cy="4920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229074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87A8-3020-4EC4-8445-2B184AB40B9F}"/>
              </a:ext>
            </a:extLst>
          </p:cNvPr>
          <p:cNvSpPr>
            <a:spLocks noGrp="1"/>
          </p:cNvSpPr>
          <p:nvPr>
            <p:ph type="ctrTitle"/>
          </p:nvPr>
        </p:nvSpPr>
        <p:spPr>
          <a:xfrm>
            <a:off x="612648" y="1001713"/>
            <a:ext cx="7909560" cy="5477510"/>
          </a:xfrm>
        </p:spPr>
        <p:txBody>
          <a:bodyPr anchor="b">
            <a:normAutofit/>
          </a:bodyPr>
          <a:lstStyle/>
          <a:p>
            <a:r>
              <a:rPr lang="en-IN"/>
              <a:t>Product Roadmap and Risk Assessment</a:t>
            </a:r>
          </a:p>
        </p:txBody>
      </p:sp>
      <p:sp>
        <p:nvSpPr>
          <p:cNvPr id="4" name="Footer Placeholder 3">
            <a:extLst>
              <a:ext uri="{FF2B5EF4-FFF2-40B4-BE49-F238E27FC236}">
                <a16:creationId xmlns:a16="http://schemas.microsoft.com/office/drawing/2014/main" id="{140716D8-77B0-AF5A-A7BC-D5E18B8F1AFE}"/>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5" name="Date Placeholder 4">
            <a:extLst>
              <a:ext uri="{FF2B5EF4-FFF2-40B4-BE49-F238E27FC236}">
                <a16:creationId xmlns:a16="http://schemas.microsoft.com/office/drawing/2014/main" id="{9F228403-0FB3-E92A-9CE0-DEAF2A176F49}"/>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49B045A2-93A3-0245-952F-F70516988491}" type="datetime1">
              <a:rPr lang="en-US" smtClean="0"/>
              <a:pPr>
                <a:spcAft>
                  <a:spcPts val="600"/>
                </a:spcAft>
              </a:pPr>
              <a:t>9/26/2025</a:t>
            </a:fld>
            <a:endParaRPr lang="en-US"/>
          </a:p>
        </p:txBody>
      </p:sp>
      <p:sp>
        <p:nvSpPr>
          <p:cNvPr id="6" name="Slide Number Placeholder 5">
            <a:extLst>
              <a:ext uri="{FF2B5EF4-FFF2-40B4-BE49-F238E27FC236}">
                <a16:creationId xmlns:a16="http://schemas.microsoft.com/office/drawing/2014/main" id="{DC98B0B8-D6DB-5D4A-EC53-C8790DD6E27A}"/>
              </a:ext>
            </a:extLst>
          </p:cNvPr>
          <p:cNvSpPr>
            <a:spLocks noGrp="1"/>
          </p:cNvSpPr>
          <p:nvPr>
            <p:ph type="sldNum" sz="quarter" idx="12"/>
          </p:nvPr>
        </p:nvSpPr>
        <p:spPr>
          <a:xfrm>
            <a:off x="2" y="6492513"/>
            <a:ext cx="429207" cy="365125"/>
          </a:xfrm>
        </p:spPr>
        <p:txBody>
          <a:bodyPr anchor="ctr">
            <a:normAutofit/>
          </a:bodyPr>
          <a:lstStyle/>
          <a:p>
            <a:pPr>
              <a:spcAft>
                <a:spcPts val="600"/>
              </a:spcAft>
            </a:pPr>
            <a:fld id="{AEAA3239-9EA4-4A65-A281-97F994456D9F}" type="slidenum">
              <a:rPr lang="en-US" smtClean="0"/>
              <a:pPr>
                <a:spcAft>
                  <a:spcPts val="600"/>
                </a:spcAft>
              </a:pPr>
              <a:t>35</a:t>
            </a:fld>
            <a:endParaRPr lang="en-US"/>
          </a:p>
        </p:txBody>
      </p:sp>
    </p:spTree>
    <p:extLst>
      <p:ext uri="{BB962C8B-B14F-4D97-AF65-F5344CB8AC3E}">
        <p14:creationId xmlns:p14="http://schemas.microsoft.com/office/powerpoint/2010/main" val="2090143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Businesswoman entering password to login into Crypto money app.">
            <a:extLst>
              <a:ext uri="{FF2B5EF4-FFF2-40B4-BE49-F238E27FC236}">
                <a16:creationId xmlns:a16="http://schemas.microsoft.com/office/drawing/2014/main" id="{035959E1-2AF2-49E0-AB15-2060449E6908}"/>
              </a:ext>
            </a:extLst>
          </p:cNvPr>
          <p:cNvPicPr>
            <a:picLocks noGrp="1" noChangeAspect="1"/>
          </p:cNvPicPr>
          <p:nvPr>
            <p:ph type="pic" sz="quarter" idx="13"/>
          </p:nvPr>
        </p:nvPicPr>
        <p:blipFill>
          <a:blip r:embed="rId3"/>
          <a:srcRect l="18181" r="22351"/>
          <a:stretch>
            <a:fillRect/>
          </a:stretch>
        </p:blipFill>
        <p:spPr>
          <a:xfrm>
            <a:off x="609600" y="2173849"/>
            <a:ext cx="4675632" cy="4049141"/>
          </a:xfrm>
          <a:prstGeom prst="rect">
            <a:avLst/>
          </a:prstGeom>
          <a:noFill/>
        </p:spPr>
      </p:pic>
      <p:sp>
        <p:nvSpPr>
          <p:cNvPr id="3" name="Footer Placeholder 2">
            <a:extLst>
              <a:ext uri="{FF2B5EF4-FFF2-40B4-BE49-F238E27FC236}">
                <a16:creationId xmlns:a16="http://schemas.microsoft.com/office/drawing/2014/main" id="{AB020C55-1BE7-DA70-AC3B-AF821D7572E4}"/>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C66652EE-CF32-E070-AC87-594A37B55E27}"/>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FAA6F6B0-7BDB-FB4C-9D76-500FE2DDFD1B}"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19D8CD68-B9A1-7745-5AA4-652623126384}"/>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36</a:t>
            </a:fld>
            <a:endParaRPr lang="en-US"/>
          </a:p>
        </p:txBody>
      </p:sp>
      <p:sp>
        <p:nvSpPr>
          <p:cNvPr id="2" name="Title 1">
            <a:extLst>
              <a:ext uri="{FF2B5EF4-FFF2-40B4-BE49-F238E27FC236}">
                <a16:creationId xmlns:a16="http://schemas.microsoft.com/office/drawing/2014/main" id="{91F6FDF1-77C4-18F1-92D1-8B388F5D3C02}"/>
              </a:ext>
            </a:extLst>
          </p:cNvPr>
          <p:cNvSpPr>
            <a:spLocks noGrp="1"/>
          </p:cNvSpPr>
          <p:nvPr>
            <p:ph type="title"/>
          </p:nvPr>
        </p:nvSpPr>
        <p:spPr>
          <a:xfrm>
            <a:off x="612647" y="634999"/>
            <a:ext cx="4672584" cy="1269482"/>
          </a:xfrm>
        </p:spPr>
        <p:txBody>
          <a:bodyPr anchor="t">
            <a:normAutofit/>
          </a:bodyPr>
          <a:lstStyle/>
          <a:p>
            <a:r>
              <a:rPr lang="en-IN" sz="2800"/>
              <a:t>Release Planning and Quarterly Roadmap</a:t>
            </a:r>
          </a:p>
        </p:txBody>
      </p:sp>
      <p:sp>
        <p:nvSpPr>
          <p:cNvPr id="7" name="Content Placeholder 6">
            <a:extLst>
              <a:ext uri="{FF2B5EF4-FFF2-40B4-BE49-F238E27FC236}">
                <a16:creationId xmlns:a16="http://schemas.microsoft.com/office/drawing/2014/main" id="{68F2EE96-03AC-B0A6-1A1F-532A05B4A3AE}"/>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05562" y="634999"/>
            <a:ext cx="5676838" cy="5587996"/>
          </a:xfrm>
        </p:spPr>
        <p:txBody>
          <a:bodyPr>
            <a:normAutofit/>
          </a:bodyPr>
          <a:lstStyle/>
          <a:p>
            <a:pPr marL="0" indent="0">
              <a:spcBef>
                <a:spcPts val="2500"/>
              </a:spcBef>
              <a:buFont typeface="Arial" panose="020B0604020202020204" pitchFamily="34" charset="0"/>
              <a:buNone/>
            </a:pPr>
            <a:r>
              <a:rPr lang="en-IN" b="1"/>
              <a:t>MVP and Core Features</a:t>
            </a:r>
          </a:p>
          <a:p>
            <a:pPr marL="0" lvl="1" indent="0">
              <a:buFont typeface="Arial" panose="020B0604020202020204" pitchFamily="34" charset="0"/>
              <a:buNone/>
            </a:pPr>
            <a:r>
              <a:t>Initial release focuses on core payment functions like user registration, KYC, UPI linking, and basic transactions.</a:t>
            </a:r>
            <a:endParaRPr lang="en-IN"/>
          </a:p>
          <a:p>
            <a:pPr marL="0" indent="0">
              <a:spcBef>
                <a:spcPts val="2500"/>
              </a:spcBef>
              <a:buFont typeface="Arial" panose="020B0604020202020204" pitchFamily="34" charset="0"/>
              <a:buNone/>
            </a:pPr>
            <a:r>
              <a:rPr lang="en-IN" b="1"/>
              <a:t>Enhanced User Experience</a:t>
            </a:r>
          </a:p>
          <a:p>
            <a:pPr marL="0" lvl="1" indent="0">
              <a:buFont typeface="Arial" panose="020B0604020202020204" pitchFamily="34" charset="0"/>
              <a:buNone/>
            </a:pPr>
            <a:r>
              <a:t>Subsequent releases add AI-driven expense analytics, budget tools, and merchant discovery for better UX.</a:t>
            </a:r>
            <a:endParaRPr lang="en-IN"/>
          </a:p>
          <a:p>
            <a:pPr marL="0" indent="0">
              <a:spcBef>
                <a:spcPts val="2500"/>
              </a:spcBef>
              <a:buFont typeface="Arial" panose="020B0604020202020204" pitchFamily="34" charset="0"/>
              <a:buNone/>
            </a:pPr>
            <a:r>
              <a:rPr lang="en-IN" b="1"/>
              <a:t>Business Growth and Monetization</a:t>
            </a:r>
          </a:p>
          <a:p>
            <a:pPr marL="0" lvl="1" indent="0">
              <a:buFont typeface="Arial" panose="020B0604020202020204" pitchFamily="34" charset="0"/>
              <a:buNone/>
            </a:pPr>
            <a:r>
              <a:t>Focus on merchant onboarding, business dashboards, rewards programs, and revenue generation features.</a:t>
            </a:r>
            <a:endParaRPr lang="en-US"/>
          </a:p>
          <a:p>
            <a:pPr marL="0" indent="0">
              <a:spcBef>
                <a:spcPts val="2500"/>
              </a:spcBef>
              <a:buFont typeface="Arial" panose="020B0604020202020204" pitchFamily="34" charset="0"/>
              <a:buNone/>
            </a:pPr>
            <a:r>
              <a:rPr lang="en-US" b="1"/>
              <a:t>Scale, Optimization, and Platform Expansion</a:t>
            </a:r>
          </a:p>
          <a:p>
            <a:pPr marL="0" lvl="1" indent="0">
              <a:buFont typeface="Arial" panose="020B0604020202020204" pitchFamily="34" charset="0"/>
              <a:buNone/>
            </a:pPr>
            <a:r>
              <a:t>Later phases include performance enhancements, premium features, financial services, and platform expansion.</a:t>
            </a:r>
            <a:endParaRPr lang="en-IN"/>
          </a:p>
        </p:txBody>
      </p:sp>
    </p:spTree>
    <p:extLst>
      <p:ext uri="{BB962C8B-B14F-4D97-AF65-F5344CB8AC3E}">
        <p14:creationId xmlns:p14="http://schemas.microsoft.com/office/powerpoint/2010/main" val="1103771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B924D-12F4-E312-4FF0-0AE995A0E7E4}"/>
              </a:ext>
            </a:extLst>
          </p:cNvPr>
          <p:cNvSpPr>
            <a:spLocks noGrp="1"/>
          </p:cNvSpPr>
          <p:nvPr>
            <p:ph type="title"/>
          </p:nvPr>
        </p:nvSpPr>
        <p:spPr>
          <a:xfrm>
            <a:off x="612646" y="634991"/>
            <a:ext cx="11323505" cy="755659"/>
          </a:xfrm>
        </p:spPr>
        <p:txBody>
          <a:bodyPr anchor="t">
            <a:normAutofit/>
          </a:bodyPr>
          <a:lstStyle/>
          <a:p>
            <a:r>
              <a:rPr lang="en-IN" sz="3100"/>
              <a:t>Team Structure and Development Methodology</a:t>
            </a:r>
          </a:p>
        </p:txBody>
      </p:sp>
      <p:sp>
        <p:nvSpPr>
          <p:cNvPr id="3" name="Footer Placeholder 2">
            <a:extLst>
              <a:ext uri="{FF2B5EF4-FFF2-40B4-BE49-F238E27FC236}">
                <a16:creationId xmlns:a16="http://schemas.microsoft.com/office/drawing/2014/main" id="{9EA163CF-B830-C6D4-8D7E-3C6F32A91F5F}"/>
              </a:ext>
            </a:extLst>
          </p:cNvPr>
          <p:cNvSpPr>
            <a:spLocks noGrp="1"/>
          </p:cNvSpPr>
          <p:nvPr>
            <p:ph type="ftr" sz="quarter" idx="11"/>
          </p:nvPr>
        </p:nvSpPr>
        <p:spPr>
          <a:xfrm rot="16200000">
            <a:off x="-2067304" y="224196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E75007D2-08AD-0990-22F3-81CCA5B10C53}"/>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553ED406-9BBB-8243-8F57-F2904DFCFBBC}"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761A54D3-79C3-31E5-56C6-E42D021C4CEB}"/>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37</a:t>
            </a:fld>
            <a:endParaRPr lang="en-US"/>
          </a:p>
        </p:txBody>
      </p:sp>
      <p:graphicFrame>
        <p:nvGraphicFramePr>
          <p:cNvPr id="7" name="Content Placeholder 7">
            <a:extLst>
              <a:ext uri="{FF2B5EF4-FFF2-40B4-BE49-F238E27FC236}">
                <a16:creationId xmlns:a16="http://schemas.microsoft.com/office/drawing/2014/main" id="{32974D22-4702-4270-A525-B992E3A7F55C}"/>
              </a:ext>
            </a:extLst>
          </p:cNvPr>
          <p:cNvGraphicFramePr>
            <a:graphicFrameLocks noGrp="1"/>
          </p:cNvGraphicFramePr>
          <p:nvPr>
            <p:ph idx="1"/>
            <p:extLst>
              <p:ext uri="{D42A27DB-BD31-4B8C-83A1-F6EECF244321}">
                <p14:modId xmlns:p14="http://schemas.microsoft.com/office/powerpoint/2010/main" val="105909956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612646" y="1572050"/>
          <a:ext cx="11323505" cy="4920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371319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D166-C9D2-E724-0A1E-EEE4D8C9A9A0}"/>
              </a:ext>
            </a:extLst>
          </p:cNvPr>
          <p:cNvSpPr>
            <a:spLocks noGrp="1"/>
          </p:cNvSpPr>
          <p:nvPr>
            <p:ph type="title"/>
          </p:nvPr>
        </p:nvSpPr>
        <p:spPr>
          <a:xfrm>
            <a:off x="4487024" y="634999"/>
            <a:ext cx="6950232" cy="1124525"/>
          </a:xfrm>
        </p:spPr>
        <p:txBody>
          <a:bodyPr anchor="t">
            <a:normAutofit/>
          </a:bodyPr>
          <a:lstStyle/>
          <a:p>
            <a:r>
              <a:rPr lang="en-IN"/>
              <a:t>Risk Categories and Mitigation Strategies</a:t>
            </a:r>
          </a:p>
        </p:txBody>
      </p:sp>
      <p:sp>
        <p:nvSpPr>
          <p:cNvPr id="3" name="Footer Placeholder 2">
            <a:extLst>
              <a:ext uri="{FF2B5EF4-FFF2-40B4-BE49-F238E27FC236}">
                <a16:creationId xmlns:a16="http://schemas.microsoft.com/office/drawing/2014/main" id="{A965033B-2D1A-2C69-9956-3F290FED4EB4}"/>
              </a:ext>
            </a:extLst>
          </p:cNvPr>
          <p:cNvSpPr>
            <a:spLocks noGrp="1"/>
          </p:cNvSpPr>
          <p:nvPr>
            <p:ph type="ftr" sz="quarter" idx="16"/>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840D8A02-6463-9F8B-5BB0-A84DE13C1EAA}"/>
              </a:ext>
            </a:extLst>
          </p:cNvPr>
          <p:cNvSpPr>
            <a:spLocks noGrp="1"/>
          </p:cNvSpPr>
          <p:nvPr>
            <p:ph type="dt" sz="half" idx="15"/>
          </p:nvPr>
        </p:nvSpPr>
        <p:spPr>
          <a:xfrm rot="16200000">
            <a:off x="-532354" y="5260879"/>
            <a:ext cx="1494474" cy="429768"/>
          </a:xfrm>
        </p:spPr>
        <p:txBody>
          <a:bodyPr anchor="ctr">
            <a:normAutofit/>
          </a:bodyPr>
          <a:lstStyle/>
          <a:p>
            <a:pPr>
              <a:spcAft>
                <a:spcPts val="600"/>
              </a:spcAft>
            </a:pPr>
            <a:fld id="{FAA6F6B0-7BDB-FB4C-9D76-500FE2DDFD1B}"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10CC396E-46E4-C516-8EEC-6A9A19301D37}"/>
              </a:ext>
            </a:extLst>
          </p:cNvPr>
          <p:cNvSpPr>
            <a:spLocks noGrp="1"/>
          </p:cNvSpPr>
          <p:nvPr>
            <p:ph type="sldNum" sz="quarter" idx="17"/>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38</a:t>
            </a:fld>
            <a:endParaRPr lang="en-US"/>
          </a:p>
        </p:txBody>
      </p:sp>
      <p:pic>
        <p:nvPicPr>
          <p:cNvPr id="8" name="Content Placeholder 7" descr="Businesswomen building up career tower.">
            <a:extLst>
              <a:ext uri="{FF2B5EF4-FFF2-40B4-BE49-F238E27FC236}">
                <a16:creationId xmlns:a16="http://schemas.microsoft.com/office/drawing/2014/main" id="{7B4AF0F4-E4B4-4B23-885D-29A551AE83CE}"/>
              </a:ext>
            </a:extLst>
          </p:cNvPr>
          <p:cNvPicPr>
            <a:picLocks noGrp="1" noChangeAspect="1"/>
          </p:cNvPicPr>
          <p:nvPr>
            <p:ph type="pic" sz="quarter" idx="13"/>
          </p:nvPr>
        </p:nvPicPr>
        <p:blipFill>
          <a:blip r:embed="rId3"/>
          <a:srcRect l="24858" r="43446" b="-1"/>
          <a:stretch>
            <a:fillRect/>
          </a:stretch>
        </p:blipFill>
        <p:spPr>
          <a:xfrm>
            <a:off x="598328" y="10"/>
            <a:ext cx="3256513" cy="6857990"/>
          </a:xfrm>
          <a:prstGeom prst="rect">
            <a:avLst/>
          </a:prstGeom>
          <a:noFill/>
        </p:spPr>
      </p:pic>
      <p:sp>
        <p:nvSpPr>
          <p:cNvPr id="7" name="Content Placeholder 6">
            <a:extLst>
              <a:ext uri="{FF2B5EF4-FFF2-40B4-BE49-F238E27FC236}">
                <a16:creationId xmlns:a16="http://schemas.microsoft.com/office/drawing/2014/main" id="{018C7C5C-9A59-725B-20B8-6C07F0C725FF}"/>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487024" y="1879608"/>
            <a:ext cx="6950232" cy="4343387"/>
          </a:xfrm>
        </p:spPr>
        <p:txBody>
          <a:bodyPr>
            <a:normAutofit/>
          </a:bodyPr>
          <a:lstStyle/>
          <a:p>
            <a:pPr marL="0" indent="0">
              <a:lnSpc>
                <a:spcPct val="110000"/>
              </a:lnSpc>
              <a:spcBef>
                <a:spcPts val="2500"/>
              </a:spcBef>
              <a:buFont typeface="Arial" panose="020B0604020202020204" pitchFamily="34" charset="0"/>
              <a:buNone/>
            </a:pPr>
            <a:r>
              <a:rPr lang="en-IN" b="1"/>
              <a:t>Technical Risk Management</a:t>
            </a:r>
          </a:p>
          <a:p>
            <a:pPr marL="0" lvl="1" indent="0">
              <a:lnSpc>
                <a:spcPct val="110000"/>
              </a:lnSpc>
              <a:buFont typeface="Arial" panose="020B0604020202020204" pitchFamily="34" charset="0"/>
              <a:buNone/>
            </a:pPr>
            <a:r>
              <a:t>Mitigate system downtime and integration failures with redundant systems, real-time monitoring, and multiple payment gateways.</a:t>
            </a:r>
            <a:endParaRPr lang="en-IN"/>
          </a:p>
          <a:p>
            <a:pPr marL="0" indent="0">
              <a:lnSpc>
                <a:spcPct val="110000"/>
              </a:lnSpc>
              <a:spcBef>
                <a:spcPts val="2500"/>
              </a:spcBef>
              <a:buFont typeface="Arial" panose="020B0604020202020204" pitchFamily="34" charset="0"/>
              <a:buNone/>
            </a:pPr>
            <a:r>
              <a:rPr lang="en-IN" b="1"/>
              <a:t>Security and Compliance Risks</a:t>
            </a:r>
          </a:p>
          <a:p>
            <a:pPr marL="0" lvl="1" indent="0">
              <a:lnSpc>
                <a:spcPct val="110000"/>
              </a:lnSpc>
              <a:buFont typeface="Arial" panose="020B0604020202020204" pitchFamily="34" charset="0"/>
              <a:buNone/>
            </a:pPr>
            <a:r>
              <a:t>Address data breaches and regulatory changes via encryption, audits, compliance teams, and proactive legal engagement.</a:t>
            </a:r>
            <a:endParaRPr lang="en-IN"/>
          </a:p>
          <a:p>
            <a:pPr marL="0" indent="0">
              <a:lnSpc>
                <a:spcPct val="110000"/>
              </a:lnSpc>
              <a:spcBef>
                <a:spcPts val="2500"/>
              </a:spcBef>
              <a:buFont typeface="Arial" panose="020B0604020202020204" pitchFamily="34" charset="0"/>
              <a:buNone/>
            </a:pPr>
            <a:r>
              <a:rPr lang="en-IN" b="1"/>
              <a:t>Market and Business Challenges</a:t>
            </a:r>
          </a:p>
          <a:p>
            <a:pPr marL="0" lvl="1" indent="0">
              <a:lnSpc>
                <a:spcPct val="110000"/>
              </a:lnSpc>
              <a:buFont typeface="Arial" panose="020B0604020202020204" pitchFamily="34" charset="0"/>
              <a:buNone/>
            </a:pPr>
            <a:r>
              <a:t>Combat competition and acquisition costs through strong branding, diversified marketing, and strategic partnerships.</a:t>
            </a:r>
            <a:endParaRPr lang="en-IN"/>
          </a:p>
          <a:p>
            <a:pPr marL="0" indent="0">
              <a:lnSpc>
                <a:spcPct val="110000"/>
              </a:lnSpc>
              <a:spcBef>
                <a:spcPts val="2500"/>
              </a:spcBef>
              <a:buFont typeface="Arial" panose="020B0604020202020204" pitchFamily="34" charset="0"/>
              <a:buNone/>
            </a:pPr>
            <a:r>
              <a:rPr lang="en-IN" b="1"/>
              <a:t>Financial and Operational Risks</a:t>
            </a:r>
          </a:p>
          <a:p>
            <a:pPr marL="0" lvl="1" indent="0">
              <a:lnSpc>
                <a:spcPct val="110000"/>
              </a:lnSpc>
              <a:buFont typeface="Arial" panose="020B0604020202020204" pitchFamily="34" charset="0"/>
              <a:buNone/>
            </a:pPr>
            <a:r>
              <a:t>Manage funding and personnel risks with cash monitoring, investor relations, and employee engagement programs.</a:t>
            </a:r>
            <a:endParaRPr lang="en-IN"/>
          </a:p>
        </p:txBody>
      </p:sp>
    </p:spTree>
    <p:extLst>
      <p:ext uri="{BB962C8B-B14F-4D97-AF65-F5344CB8AC3E}">
        <p14:creationId xmlns:p14="http://schemas.microsoft.com/office/powerpoint/2010/main" val="1072722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1EF24-3F04-8653-720C-6D9720E38FF6}"/>
              </a:ext>
            </a:extLst>
          </p:cNvPr>
          <p:cNvSpPr>
            <a:spLocks noGrp="1"/>
          </p:cNvSpPr>
          <p:nvPr>
            <p:ph type="title"/>
          </p:nvPr>
        </p:nvSpPr>
        <p:spPr>
          <a:xfrm>
            <a:off x="634030" y="1373816"/>
            <a:ext cx="10906802" cy="1607128"/>
          </a:xfrm>
        </p:spPr>
        <p:txBody>
          <a:bodyPr anchor="b">
            <a:normAutofit/>
          </a:bodyPr>
          <a:lstStyle/>
          <a:p>
            <a:r>
              <a:rPr lang="en-IN"/>
              <a:t>Conclusion: Strategic Path Forward for PayEase</a:t>
            </a:r>
          </a:p>
        </p:txBody>
      </p:sp>
      <p:sp>
        <p:nvSpPr>
          <p:cNvPr id="3" name="Footer Placeholder 2">
            <a:extLst>
              <a:ext uri="{FF2B5EF4-FFF2-40B4-BE49-F238E27FC236}">
                <a16:creationId xmlns:a16="http://schemas.microsoft.com/office/drawing/2014/main" id="{2CD73F9D-0208-7D37-631C-8E6E96BFBBAE}"/>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F8588907-F471-1E1F-20CE-ADA9DF370BE7}"/>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553ED406-9BBB-8243-8F57-F2904DFCFBBC}"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E94A0843-BEB7-AB8B-F98B-147D859D8FF9}"/>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39</a:t>
            </a:fld>
            <a:endParaRPr lang="en-US"/>
          </a:p>
        </p:txBody>
      </p:sp>
      <p:graphicFrame>
        <p:nvGraphicFramePr>
          <p:cNvPr id="10" name="Content Placeholder 5">
            <a:extLst>
              <a:ext uri="{FF2B5EF4-FFF2-40B4-BE49-F238E27FC236}">
                <a16:creationId xmlns:a16="http://schemas.microsoft.com/office/drawing/2014/main" id="{00544BA0-D735-FE4E-B5AA-D1170A50DA2C}"/>
              </a:ext>
            </a:extLst>
          </p:cNvPr>
          <p:cNvGraphicFramePr>
            <a:graphicFrameLocks noGrp="1"/>
          </p:cNvGraphicFramePr>
          <p:nvPr>
            <p:ph sz="quarter" idx="13"/>
            <p:extLst>
              <p:ext uri="{D42A27DB-BD31-4B8C-83A1-F6EECF244321}">
                <p14:modId xmlns:p14="http://schemas.microsoft.com/office/powerpoint/2010/main" val="234202699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33480" y="3615051"/>
          <a:ext cx="10906781" cy="2607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7567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67889-019D-EF9B-FFC6-31CE2761F2D9}"/>
              </a:ext>
            </a:extLst>
          </p:cNvPr>
          <p:cNvSpPr>
            <a:spLocks noGrp="1"/>
          </p:cNvSpPr>
          <p:nvPr>
            <p:ph type="title"/>
          </p:nvPr>
        </p:nvSpPr>
        <p:spPr>
          <a:xfrm>
            <a:off x="7094553" y="634999"/>
            <a:ext cx="4477512" cy="1328932"/>
          </a:xfrm>
        </p:spPr>
        <p:txBody>
          <a:bodyPr anchor="t">
            <a:normAutofit/>
          </a:bodyPr>
          <a:lstStyle/>
          <a:p>
            <a:r>
              <a:rPr lang="en-IN" sz="2800"/>
              <a:t>Digital Payments Market Size and Growth Drivers</a:t>
            </a:r>
          </a:p>
        </p:txBody>
      </p:sp>
      <p:sp>
        <p:nvSpPr>
          <p:cNvPr id="3" name="Footer Placeholder 2">
            <a:extLst>
              <a:ext uri="{FF2B5EF4-FFF2-40B4-BE49-F238E27FC236}">
                <a16:creationId xmlns:a16="http://schemas.microsoft.com/office/drawing/2014/main" id="{7FAD7E2D-3959-8418-98CD-BC282ABE80C1}"/>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5F6711C6-374B-BE22-FEF8-EBB3F3F63469}"/>
              </a:ext>
            </a:extLst>
          </p:cNvPr>
          <p:cNvSpPr>
            <a:spLocks noGrp="1"/>
          </p:cNvSpPr>
          <p:nvPr>
            <p:ph type="dt" sz="half" idx="10"/>
          </p:nvPr>
        </p:nvSpPr>
        <p:spPr>
          <a:xfrm rot="16200000">
            <a:off x="-531666" y="5260191"/>
            <a:ext cx="1493097" cy="429768"/>
          </a:xfrm>
        </p:spPr>
        <p:txBody>
          <a:bodyPr anchor="ctr">
            <a:normAutofit/>
          </a:bodyPr>
          <a:lstStyle/>
          <a:p>
            <a:pPr>
              <a:spcAft>
                <a:spcPts val="600"/>
              </a:spcAft>
            </a:pPr>
            <a:fld id="{FAA6F6B0-7BDB-FB4C-9D76-500FE2DDFD1B}"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ADD5F11D-7755-34DB-5516-A6F03F27CDAF}"/>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4</a:t>
            </a:fld>
            <a:endParaRPr lang="en-US"/>
          </a:p>
        </p:txBody>
      </p:sp>
      <p:pic>
        <p:nvPicPr>
          <p:cNvPr id="8" name="Content Placeholder 7" descr="Fintech electronic banking mobile network technology">
            <a:extLst>
              <a:ext uri="{FF2B5EF4-FFF2-40B4-BE49-F238E27FC236}">
                <a16:creationId xmlns:a16="http://schemas.microsoft.com/office/drawing/2014/main" id="{ED1E5228-7CAC-4E4F-BF23-505056DC0121}"/>
              </a:ext>
            </a:extLst>
          </p:cNvPr>
          <p:cNvPicPr>
            <a:picLocks noGrp="1" noChangeAspect="1"/>
          </p:cNvPicPr>
          <p:nvPr>
            <p:ph type="pic" sz="quarter" idx="13"/>
          </p:nvPr>
        </p:nvPicPr>
        <p:blipFill>
          <a:blip r:embed="rId3"/>
          <a:srcRect l="20402" r="23361" b="-1"/>
          <a:stretch>
            <a:fillRect/>
          </a:stretch>
        </p:blipFill>
        <p:spPr>
          <a:xfrm>
            <a:off x="609599" y="10"/>
            <a:ext cx="5843502" cy="6857990"/>
          </a:xfrm>
          <a:prstGeom prst="rect">
            <a:avLst/>
          </a:prstGeom>
          <a:noFill/>
        </p:spPr>
      </p:pic>
      <p:sp>
        <p:nvSpPr>
          <p:cNvPr id="7" name="Content Placeholder 6">
            <a:extLst>
              <a:ext uri="{FF2B5EF4-FFF2-40B4-BE49-F238E27FC236}">
                <a16:creationId xmlns:a16="http://schemas.microsoft.com/office/drawing/2014/main" id="{CBF658AB-0254-EA8E-5925-CBF16FE697E9}"/>
              </a:ext>
            </a:extLst>
          </p:cNvPr>
          <p:cNvSpPr>
            <a:spLocks noGrp="1"/>
          </p:cNvSpPr>
          <p:nvPr>
            <p:ph sz="quarter" idx="1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94553" y="2110570"/>
            <a:ext cx="4477512" cy="4282573"/>
          </a:xfrm>
        </p:spPr>
        <p:txBody>
          <a:bodyPr>
            <a:normAutofit/>
          </a:bodyPr>
          <a:lstStyle/>
          <a:p>
            <a:pPr marL="0" indent="0">
              <a:spcBef>
                <a:spcPts val="2500"/>
              </a:spcBef>
              <a:buFont typeface="Arial" panose="020B0604020202020204" pitchFamily="34" charset="0"/>
              <a:buNone/>
            </a:pPr>
            <a:r>
              <a:rPr lang="en-IN" b="1"/>
              <a:t>Market Size Overview</a:t>
            </a:r>
          </a:p>
          <a:p>
            <a:pPr marL="0" lvl="1" indent="0">
              <a:buFont typeface="Arial" panose="020B0604020202020204" pitchFamily="34" charset="0"/>
              <a:buNone/>
            </a:pPr>
            <a:r>
              <a:t>India's digital payments market is valued over $500 billion by 2025, highlighting significant opportunity.</a:t>
            </a:r>
            <a:endParaRPr lang="en-IN"/>
          </a:p>
          <a:p>
            <a:pPr marL="0" indent="0">
              <a:spcBef>
                <a:spcPts val="2500"/>
              </a:spcBef>
              <a:buFont typeface="Arial" panose="020B0604020202020204" pitchFamily="34" charset="0"/>
              <a:buNone/>
            </a:pPr>
            <a:r>
              <a:rPr lang="en-IN" b="1"/>
              <a:t>Serviceable Market Segments</a:t>
            </a:r>
          </a:p>
          <a:p>
            <a:pPr marL="0" lvl="1" indent="0">
              <a:buFont typeface="Arial" panose="020B0604020202020204" pitchFamily="34" charset="0"/>
              <a:buNone/>
            </a:pPr>
            <a:r>
              <a:t>Mobile payments segment targets $150 billion with achievable 1% market share worth $1.5 billion in 3 years.</a:t>
            </a:r>
            <a:endParaRPr lang="en-IN"/>
          </a:p>
          <a:p>
            <a:pPr marL="0" indent="0">
              <a:spcBef>
                <a:spcPts val="2500"/>
              </a:spcBef>
              <a:buFont typeface="Arial" panose="020B0604020202020204" pitchFamily="34" charset="0"/>
              <a:buNone/>
            </a:pPr>
            <a:r>
              <a:rPr lang="en-IN" b="1"/>
              <a:t>Key Growth Drivers</a:t>
            </a:r>
          </a:p>
          <a:p>
            <a:pPr marL="0" lvl="1" indent="0">
              <a:buFont typeface="Arial" panose="020B0604020202020204" pitchFamily="34" charset="0"/>
              <a:buNone/>
            </a:pPr>
            <a:r>
              <a:t>Growth stems from smartphone penetration, COVID-19 digital shift, government cashless push, and rural internet expansion.</a:t>
            </a:r>
            <a:endParaRPr lang="en-IN"/>
          </a:p>
        </p:txBody>
      </p:sp>
    </p:spTree>
    <p:extLst>
      <p:ext uri="{BB962C8B-B14F-4D97-AF65-F5344CB8AC3E}">
        <p14:creationId xmlns:p14="http://schemas.microsoft.com/office/powerpoint/2010/main" val="1003269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Network security cyber data protection encryption safety">
            <a:extLst>
              <a:ext uri="{FF2B5EF4-FFF2-40B4-BE49-F238E27FC236}">
                <a16:creationId xmlns:a16="http://schemas.microsoft.com/office/drawing/2014/main" id="{76E84803-617A-4737-A471-1705DE34451F}"/>
              </a:ext>
            </a:extLst>
          </p:cNvPr>
          <p:cNvPicPr>
            <a:picLocks noGrp="1" noChangeAspect="1"/>
          </p:cNvPicPr>
          <p:nvPr>
            <p:ph type="pic" sz="quarter" idx="13"/>
          </p:nvPr>
        </p:nvPicPr>
        <p:blipFill>
          <a:blip r:embed="rId3"/>
          <a:stretch/>
        </p:blipFill>
        <p:spPr>
          <a:xfrm>
            <a:off x="609600" y="2445057"/>
            <a:ext cx="4675632" cy="3506724"/>
          </a:xfrm>
          <a:prstGeom prst="rect">
            <a:avLst/>
          </a:prstGeom>
          <a:noFill/>
        </p:spPr>
      </p:pic>
      <p:sp>
        <p:nvSpPr>
          <p:cNvPr id="3" name="Footer Placeholder 2">
            <a:extLst>
              <a:ext uri="{FF2B5EF4-FFF2-40B4-BE49-F238E27FC236}">
                <a16:creationId xmlns:a16="http://schemas.microsoft.com/office/drawing/2014/main" id="{19A6D272-994D-BCE0-5347-505B977CC5C7}"/>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06B3371B-D3D6-4515-24E0-DD4B5EDDD42F}"/>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FAA6F6B0-7BDB-FB4C-9D76-500FE2DDFD1B}"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6A9282C0-6D46-367F-08B7-916B7E73753A}"/>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5</a:t>
            </a:fld>
            <a:endParaRPr lang="en-US"/>
          </a:p>
        </p:txBody>
      </p:sp>
      <p:sp>
        <p:nvSpPr>
          <p:cNvPr id="2" name="Title 1">
            <a:extLst>
              <a:ext uri="{FF2B5EF4-FFF2-40B4-BE49-F238E27FC236}">
                <a16:creationId xmlns:a16="http://schemas.microsoft.com/office/drawing/2014/main" id="{BA340514-A18D-29D5-3FE6-A99A8305FCDF}"/>
              </a:ext>
            </a:extLst>
          </p:cNvPr>
          <p:cNvSpPr>
            <a:spLocks noGrp="1"/>
          </p:cNvSpPr>
          <p:nvPr>
            <p:ph type="title"/>
          </p:nvPr>
        </p:nvSpPr>
        <p:spPr>
          <a:xfrm>
            <a:off x="612647" y="634999"/>
            <a:ext cx="4672584" cy="1269482"/>
          </a:xfrm>
        </p:spPr>
        <p:txBody>
          <a:bodyPr anchor="t">
            <a:normAutofit/>
          </a:bodyPr>
          <a:lstStyle/>
          <a:p>
            <a:r>
              <a:rPr lang="en-IN" sz="2800"/>
              <a:t>Key Market Gaps and User Pain Points</a:t>
            </a:r>
          </a:p>
        </p:txBody>
      </p:sp>
      <p:sp>
        <p:nvSpPr>
          <p:cNvPr id="7" name="Content Placeholder 6">
            <a:extLst>
              <a:ext uri="{FF2B5EF4-FFF2-40B4-BE49-F238E27FC236}">
                <a16:creationId xmlns:a16="http://schemas.microsoft.com/office/drawing/2014/main" id="{F0F44266-8A92-2BF8-F3F8-45DFF0022B57}"/>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05562" y="634999"/>
            <a:ext cx="5676838" cy="5587996"/>
          </a:xfrm>
        </p:spPr>
        <p:txBody>
          <a:bodyPr>
            <a:normAutofit/>
          </a:bodyPr>
          <a:lstStyle/>
          <a:p>
            <a:pPr marL="0" indent="0">
              <a:spcBef>
                <a:spcPts val="2500"/>
              </a:spcBef>
              <a:buFont typeface="Arial" panose="020B0604020202020204" pitchFamily="34" charset="0"/>
              <a:buNone/>
            </a:pPr>
            <a:r>
              <a:rPr lang="en-IN" b="1"/>
              <a:t>Financial Literacy Gaps</a:t>
            </a:r>
          </a:p>
          <a:p>
            <a:pPr marL="0" lvl="1" indent="0">
              <a:buFont typeface="Arial" panose="020B0604020202020204" pitchFamily="34" charset="0"/>
              <a:buNone/>
            </a:pPr>
            <a:r>
              <a:t>Low financial literacy and limited digital payment awareness persist in tier 2 and 3 cities, hindering adoption.</a:t>
            </a:r>
            <a:endParaRPr lang="en-IN"/>
          </a:p>
          <a:p>
            <a:pPr marL="0" indent="0">
              <a:spcBef>
                <a:spcPts val="2500"/>
              </a:spcBef>
              <a:buFont typeface="Arial" panose="020B0604020202020204" pitchFamily="34" charset="0"/>
              <a:buNone/>
            </a:pPr>
            <a:r>
              <a:rPr lang="en-IN" b="1"/>
              <a:t>Fragmented User Experience</a:t>
            </a:r>
          </a:p>
          <a:p>
            <a:pPr marL="0" lvl="1" indent="0">
              <a:buFont typeface="Arial" panose="020B0604020202020204" pitchFamily="34" charset="0"/>
              <a:buNone/>
            </a:pPr>
            <a:r>
              <a:t>Users face fragmented experiences using multiple payment apps, causing confusion and inefficiency.</a:t>
            </a:r>
            <a:endParaRPr lang="en-IN"/>
          </a:p>
          <a:p>
            <a:pPr marL="0" indent="0">
              <a:spcBef>
                <a:spcPts val="2500"/>
              </a:spcBef>
              <a:buFont typeface="Arial" panose="020B0604020202020204" pitchFamily="34" charset="0"/>
              <a:buNone/>
            </a:pPr>
            <a:r>
              <a:rPr lang="en-IN" b="1"/>
              <a:t>Expense Management Needs</a:t>
            </a:r>
          </a:p>
          <a:p>
            <a:pPr marL="0" lvl="1" indent="0">
              <a:buFont typeface="Arial" panose="020B0604020202020204" pitchFamily="34" charset="0"/>
              <a:buNone/>
            </a:pPr>
            <a:r>
              <a:t>Lack of comprehensive tools for expense tracking leads 82% of users to seek better spending insights.</a:t>
            </a:r>
            <a:endParaRPr lang="en-US"/>
          </a:p>
          <a:p>
            <a:pPr marL="0" indent="0">
              <a:spcBef>
                <a:spcPts val="2500"/>
              </a:spcBef>
              <a:buFont typeface="Arial" panose="020B0604020202020204" pitchFamily="34" charset="0"/>
              <a:buNone/>
            </a:pPr>
            <a:r>
              <a:rPr lang="en-US" b="1"/>
              <a:t>Security and Merchant Access Concerns</a:t>
            </a:r>
          </a:p>
          <a:p>
            <a:pPr marL="0" lvl="1" indent="0">
              <a:buFont typeface="Arial" panose="020B0604020202020204" pitchFamily="34" charset="0"/>
              <a:buNone/>
            </a:pPr>
            <a:r>
              <a:t>Concerns over transaction security affect 74% of users, while 61% struggle to find merchants accepting digital payments.</a:t>
            </a:r>
            <a:endParaRPr lang="en-IN"/>
          </a:p>
        </p:txBody>
      </p:sp>
    </p:spTree>
    <p:extLst>
      <p:ext uri="{BB962C8B-B14F-4D97-AF65-F5344CB8AC3E}">
        <p14:creationId xmlns:p14="http://schemas.microsoft.com/office/powerpoint/2010/main" val="93993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99C0-D1CA-D10F-1258-5203C7974776}"/>
              </a:ext>
            </a:extLst>
          </p:cNvPr>
          <p:cNvSpPr>
            <a:spLocks noGrp="1"/>
          </p:cNvSpPr>
          <p:nvPr>
            <p:ph type="title"/>
          </p:nvPr>
        </p:nvSpPr>
        <p:spPr>
          <a:xfrm>
            <a:off x="7094553" y="634999"/>
            <a:ext cx="4477512" cy="1328932"/>
          </a:xfrm>
        </p:spPr>
        <p:txBody>
          <a:bodyPr anchor="t">
            <a:normAutofit/>
          </a:bodyPr>
          <a:lstStyle/>
          <a:p>
            <a:r>
              <a:rPr lang="en-IN"/>
              <a:t>User Personas and Their Needs</a:t>
            </a:r>
          </a:p>
        </p:txBody>
      </p:sp>
      <p:sp>
        <p:nvSpPr>
          <p:cNvPr id="3" name="Footer Placeholder 2">
            <a:extLst>
              <a:ext uri="{FF2B5EF4-FFF2-40B4-BE49-F238E27FC236}">
                <a16:creationId xmlns:a16="http://schemas.microsoft.com/office/drawing/2014/main" id="{04E1746A-E03D-3F0C-AE17-C0E8E2993EFE}"/>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3469348A-5116-10BA-2807-2788D2413C79}"/>
              </a:ext>
            </a:extLst>
          </p:cNvPr>
          <p:cNvSpPr>
            <a:spLocks noGrp="1"/>
          </p:cNvSpPr>
          <p:nvPr>
            <p:ph type="dt" sz="half" idx="10"/>
          </p:nvPr>
        </p:nvSpPr>
        <p:spPr>
          <a:xfrm rot="16200000">
            <a:off x="-531666" y="5260191"/>
            <a:ext cx="1493097" cy="429768"/>
          </a:xfrm>
        </p:spPr>
        <p:txBody>
          <a:bodyPr anchor="ctr">
            <a:normAutofit/>
          </a:bodyPr>
          <a:lstStyle/>
          <a:p>
            <a:pPr>
              <a:spcAft>
                <a:spcPts val="600"/>
              </a:spcAft>
            </a:pPr>
            <a:fld id="{FAA6F6B0-7BDB-FB4C-9D76-500FE2DDFD1B}"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0E95526D-0AA6-F61A-E99D-F6F011EA2FFE}"/>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6</a:t>
            </a:fld>
            <a:endParaRPr lang="en-US"/>
          </a:p>
        </p:txBody>
      </p:sp>
      <p:pic>
        <p:nvPicPr>
          <p:cNvPr id="8" name="Content Placeholder 7" descr="Yin Yang with people">
            <a:extLst>
              <a:ext uri="{FF2B5EF4-FFF2-40B4-BE49-F238E27FC236}">
                <a16:creationId xmlns:a16="http://schemas.microsoft.com/office/drawing/2014/main" id="{1C8F3F12-EE0F-4D4B-96C6-39381B23819F}"/>
              </a:ext>
            </a:extLst>
          </p:cNvPr>
          <p:cNvPicPr>
            <a:picLocks noGrp="1" noChangeAspect="1"/>
          </p:cNvPicPr>
          <p:nvPr>
            <p:ph type="pic" sz="quarter" idx="13"/>
          </p:nvPr>
        </p:nvPicPr>
        <p:blipFill>
          <a:blip r:embed="rId3"/>
          <a:srcRect l="12061" r="31063" b="-1"/>
          <a:stretch>
            <a:fillRect/>
          </a:stretch>
        </p:blipFill>
        <p:spPr>
          <a:xfrm>
            <a:off x="609599" y="10"/>
            <a:ext cx="5843502" cy="6857990"/>
          </a:xfrm>
          <a:prstGeom prst="rect">
            <a:avLst/>
          </a:prstGeom>
          <a:noFill/>
        </p:spPr>
      </p:pic>
      <p:sp>
        <p:nvSpPr>
          <p:cNvPr id="7" name="Content Placeholder 6">
            <a:extLst>
              <a:ext uri="{FF2B5EF4-FFF2-40B4-BE49-F238E27FC236}">
                <a16:creationId xmlns:a16="http://schemas.microsoft.com/office/drawing/2014/main" id="{9C982377-A324-2515-0150-AA0508A9C5A0}"/>
              </a:ext>
            </a:extLst>
          </p:cNvPr>
          <p:cNvSpPr>
            <a:spLocks noGrp="1"/>
          </p:cNvSpPr>
          <p:nvPr>
            <p:ph sz="quarter" idx="1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94553" y="2110570"/>
            <a:ext cx="4477512" cy="4282573"/>
          </a:xfrm>
        </p:spPr>
        <p:txBody>
          <a:bodyPr>
            <a:normAutofit/>
          </a:bodyPr>
          <a:lstStyle/>
          <a:p>
            <a:pPr marL="0" indent="0">
              <a:spcBef>
                <a:spcPts val="2500"/>
              </a:spcBef>
              <a:buFont typeface="Arial" panose="020B0604020202020204" pitchFamily="34" charset="0"/>
              <a:buNone/>
            </a:pPr>
            <a:r>
              <a:rPr lang="en-IN" b="1"/>
              <a:t>Digital Native Deepak</a:t>
            </a:r>
          </a:p>
          <a:p>
            <a:pPr marL="0" lvl="1" indent="0">
              <a:buFont typeface="Arial" panose="020B0604020202020204" pitchFamily="34" charset="0"/>
              <a:buNone/>
            </a:pPr>
            <a:r>
              <a:t>Young, tech-savvy urban user seeking quick, secure transactions and efficient expense management.</a:t>
            </a:r>
            <a:endParaRPr lang="en-IN"/>
          </a:p>
          <a:p>
            <a:pPr marL="0" indent="0">
              <a:spcBef>
                <a:spcPts val="2500"/>
              </a:spcBef>
              <a:buFont typeface="Arial" panose="020B0604020202020204" pitchFamily="34" charset="0"/>
              <a:buNone/>
            </a:pPr>
            <a:r>
              <a:rPr lang="en-IN" b="1"/>
              <a:t>Small Business Savita</a:t>
            </a:r>
          </a:p>
          <a:p>
            <a:pPr marL="0" lvl="1" indent="0">
              <a:buFont typeface="Arial" panose="020B0604020202020204" pitchFamily="34" charset="0"/>
              <a:buNone/>
            </a:pPr>
            <a:r>
              <a:t>Small business owner in tier 2 city needing easy digital payments and simple financial solutions.</a:t>
            </a:r>
            <a:endParaRPr lang="en-IN"/>
          </a:p>
          <a:p>
            <a:pPr marL="0" indent="0">
              <a:spcBef>
                <a:spcPts val="2500"/>
              </a:spcBef>
              <a:buFont typeface="Arial" panose="020B0604020202020204" pitchFamily="34" charset="0"/>
              <a:buNone/>
            </a:pPr>
            <a:r>
              <a:rPr lang="en-IN" b="1"/>
              <a:t>Family-First Priya</a:t>
            </a:r>
          </a:p>
          <a:p>
            <a:pPr marL="0" lvl="1" indent="0">
              <a:buFont typeface="Arial" panose="020B0604020202020204" pitchFamily="34" charset="0"/>
              <a:buNone/>
            </a:pPr>
            <a:r>
              <a:t>Moderately digitally literate homemaker focused on safe transactions and easy app usability.</a:t>
            </a:r>
            <a:endParaRPr lang="en-IN"/>
          </a:p>
        </p:txBody>
      </p:sp>
    </p:spTree>
    <p:extLst>
      <p:ext uri="{BB962C8B-B14F-4D97-AF65-F5344CB8AC3E}">
        <p14:creationId xmlns:p14="http://schemas.microsoft.com/office/powerpoint/2010/main" val="1720164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818B4-6BCE-4892-AAE0-B279B9455225}"/>
              </a:ext>
            </a:extLst>
          </p:cNvPr>
          <p:cNvSpPr>
            <a:spLocks noGrp="1"/>
          </p:cNvSpPr>
          <p:nvPr>
            <p:ph type="title"/>
          </p:nvPr>
        </p:nvSpPr>
        <p:spPr>
          <a:xfrm>
            <a:off x="7094553" y="634999"/>
            <a:ext cx="4477512" cy="1328932"/>
          </a:xfrm>
        </p:spPr>
        <p:txBody>
          <a:bodyPr anchor="t">
            <a:normAutofit/>
          </a:bodyPr>
          <a:lstStyle/>
          <a:p>
            <a:r>
              <a:rPr lang="en-IN" sz="2800"/>
              <a:t>User Journey Mapping for Core Payment Scenarios</a:t>
            </a:r>
          </a:p>
        </p:txBody>
      </p:sp>
      <p:sp>
        <p:nvSpPr>
          <p:cNvPr id="3" name="Footer Placeholder 2">
            <a:extLst>
              <a:ext uri="{FF2B5EF4-FFF2-40B4-BE49-F238E27FC236}">
                <a16:creationId xmlns:a16="http://schemas.microsoft.com/office/drawing/2014/main" id="{67675A44-24A9-0A06-0D8A-927406547F61}"/>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3259F130-9FBE-3339-C431-2553853C0597}"/>
              </a:ext>
            </a:extLst>
          </p:cNvPr>
          <p:cNvSpPr>
            <a:spLocks noGrp="1"/>
          </p:cNvSpPr>
          <p:nvPr>
            <p:ph type="dt" sz="half" idx="10"/>
          </p:nvPr>
        </p:nvSpPr>
        <p:spPr>
          <a:xfrm rot="16200000">
            <a:off x="-531666" y="5260191"/>
            <a:ext cx="1493097" cy="429768"/>
          </a:xfrm>
        </p:spPr>
        <p:txBody>
          <a:bodyPr anchor="ctr">
            <a:normAutofit/>
          </a:bodyPr>
          <a:lstStyle/>
          <a:p>
            <a:pPr>
              <a:spcAft>
                <a:spcPts val="600"/>
              </a:spcAft>
            </a:pPr>
            <a:fld id="{FAA6F6B0-7BDB-FB4C-9D76-500FE2DDFD1B}"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ADAA0C70-5DF2-4E81-CF16-009D6B521623}"/>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7</a:t>
            </a:fld>
            <a:endParaRPr lang="en-US"/>
          </a:p>
        </p:txBody>
      </p:sp>
      <p:pic>
        <p:nvPicPr>
          <p:cNvPr id="8" name="Content Placeholder 7" descr="Mobile to mobile payment transfer. Tokyo, Japan">
            <a:extLst>
              <a:ext uri="{FF2B5EF4-FFF2-40B4-BE49-F238E27FC236}">
                <a16:creationId xmlns:a16="http://schemas.microsoft.com/office/drawing/2014/main" id="{85EE3B97-7A87-4B8C-A3E7-605F9C10A7EC}"/>
              </a:ext>
            </a:extLst>
          </p:cNvPr>
          <p:cNvPicPr>
            <a:picLocks noGrp="1" noChangeAspect="1"/>
          </p:cNvPicPr>
          <p:nvPr>
            <p:ph type="pic" sz="quarter" idx="13"/>
          </p:nvPr>
        </p:nvPicPr>
        <p:blipFill>
          <a:blip r:embed="rId3"/>
          <a:srcRect l="11059" r="32064" b="-1"/>
          <a:stretch>
            <a:fillRect/>
          </a:stretch>
        </p:blipFill>
        <p:spPr>
          <a:xfrm>
            <a:off x="609599" y="10"/>
            <a:ext cx="5843502" cy="6857990"/>
          </a:xfrm>
          <a:prstGeom prst="rect">
            <a:avLst/>
          </a:prstGeom>
          <a:noFill/>
        </p:spPr>
      </p:pic>
      <p:sp>
        <p:nvSpPr>
          <p:cNvPr id="7" name="Content Placeholder 6">
            <a:extLst>
              <a:ext uri="{FF2B5EF4-FFF2-40B4-BE49-F238E27FC236}">
                <a16:creationId xmlns:a16="http://schemas.microsoft.com/office/drawing/2014/main" id="{6FE81C21-AEA7-F933-739C-507B55DC8359}"/>
              </a:ext>
            </a:extLst>
          </p:cNvPr>
          <p:cNvSpPr>
            <a:spLocks noGrp="1"/>
          </p:cNvSpPr>
          <p:nvPr>
            <p:ph sz="quarter" idx="1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94553" y="2110570"/>
            <a:ext cx="4477512" cy="4282573"/>
          </a:xfrm>
        </p:spPr>
        <p:txBody>
          <a:bodyPr>
            <a:normAutofit/>
          </a:bodyPr>
          <a:lstStyle/>
          <a:p>
            <a:pPr marL="0" indent="0">
              <a:spcBef>
                <a:spcPts val="2500"/>
              </a:spcBef>
              <a:buFont typeface="Arial" panose="020B0604020202020204" pitchFamily="34" charset="0"/>
              <a:buNone/>
            </a:pPr>
            <a:r>
              <a:rPr lang="en-IN" b="1"/>
              <a:t>P2P Money Transfer Journey</a:t>
            </a:r>
          </a:p>
          <a:p>
            <a:pPr marL="0" lvl="1" indent="0">
              <a:buFont typeface="Arial" panose="020B0604020202020204" pitchFamily="34" charset="0"/>
              <a:buNone/>
            </a:pPr>
            <a:r>
              <a:t>User initiates sending money through an app, authenticates biometrically, and receives confirmation with automatic expense categorization.</a:t>
            </a:r>
            <a:endParaRPr lang="en-IN"/>
          </a:p>
          <a:p>
            <a:pPr marL="0" indent="0">
              <a:spcBef>
                <a:spcPts val="2500"/>
              </a:spcBef>
              <a:buFont typeface="Arial" panose="020B0604020202020204" pitchFamily="34" charset="0"/>
              <a:buNone/>
            </a:pPr>
            <a:r>
              <a:rPr lang="en-IN" b="1"/>
              <a:t>Merchant Payment Journey</a:t>
            </a:r>
          </a:p>
          <a:p>
            <a:pPr marL="0" lvl="1" indent="0">
              <a:buFont typeface="Arial" panose="020B0604020202020204" pitchFamily="34" charset="0"/>
              <a:buNone/>
            </a:pPr>
            <a:r>
              <a:t>Business owner generates a QR code for customer payment, receives real-time notification, and sees instant settlement in account.</a:t>
            </a:r>
            <a:endParaRPr lang="en-IN"/>
          </a:p>
        </p:txBody>
      </p:sp>
    </p:spTree>
    <p:extLst>
      <p:ext uri="{BB962C8B-B14F-4D97-AF65-F5344CB8AC3E}">
        <p14:creationId xmlns:p14="http://schemas.microsoft.com/office/powerpoint/2010/main" val="476274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ABC03-9D72-69FE-FF12-631AA95399EE}"/>
              </a:ext>
            </a:extLst>
          </p:cNvPr>
          <p:cNvSpPr>
            <a:spLocks noGrp="1"/>
          </p:cNvSpPr>
          <p:nvPr>
            <p:ph type="ctrTitle"/>
          </p:nvPr>
        </p:nvSpPr>
        <p:spPr>
          <a:xfrm>
            <a:off x="612648" y="1001713"/>
            <a:ext cx="7909560" cy="5477510"/>
          </a:xfrm>
        </p:spPr>
        <p:txBody>
          <a:bodyPr anchor="b">
            <a:normAutofit/>
          </a:bodyPr>
          <a:lstStyle/>
          <a:p>
            <a:r>
              <a:rPr lang="en-IN"/>
              <a:t>Product Vision, Strategy, and Value Propositions</a:t>
            </a:r>
          </a:p>
        </p:txBody>
      </p:sp>
      <p:sp>
        <p:nvSpPr>
          <p:cNvPr id="4" name="Footer Placeholder 3">
            <a:extLst>
              <a:ext uri="{FF2B5EF4-FFF2-40B4-BE49-F238E27FC236}">
                <a16:creationId xmlns:a16="http://schemas.microsoft.com/office/drawing/2014/main" id="{045255D8-4B8A-522C-3C89-C59BA20434DC}"/>
              </a:ext>
            </a:extLst>
          </p:cNvPr>
          <p:cNvSpPr>
            <a:spLocks noGrp="1"/>
          </p:cNvSpPr>
          <p:nvPr>
            <p:ph type="ftr" sz="quarter" idx="11"/>
          </p:nvPr>
        </p:nvSpPr>
        <p:spPr>
          <a:xfrm rot="16200000">
            <a:off x="-2067304" y="2231454"/>
            <a:ext cx="4564376" cy="429768"/>
          </a:xfrm>
        </p:spPr>
        <p:txBody>
          <a:bodyPr anchor="ctr">
            <a:normAutofit/>
          </a:bodyPr>
          <a:lstStyle/>
          <a:p>
            <a:pPr>
              <a:spcAft>
                <a:spcPts val="600"/>
              </a:spcAft>
            </a:pPr>
            <a:r>
              <a:rPr lang="en-US"/>
              <a:t>SAMPLE FOOTER TEXT</a:t>
            </a:r>
          </a:p>
        </p:txBody>
      </p:sp>
      <p:sp>
        <p:nvSpPr>
          <p:cNvPr id="5" name="Date Placeholder 4">
            <a:extLst>
              <a:ext uri="{FF2B5EF4-FFF2-40B4-BE49-F238E27FC236}">
                <a16:creationId xmlns:a16="http://schemas.microsoft.com/office/drawing/2014/main" id="{6EDE5BD2-8AA7-9CC1-F442-B5973EF3F735}"/>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49B045A2-93A3-0245-952F-F70516988491}" type="datetime1">
              <a:rPr lang="en-US" smtClean="0"/>
              <a:pPr>
                <a:spcAft>
                  <a:spcPts val="600"/>
                </a:spcAft>
              </a:pPr>
              <a:t>9/26/2025</a:t>
            </a:fld>
            <a:endParaRPr lang="en-US"/>
          </a:p>
        </p:txBody>
      </p:sp>
      <p:sp>
        <p:nvSpPr>
          <p:cNvPr id="6" name="Slide Number Placeholder 5">
            <a:extLst>
              <a:ext uri="{FF2B5EF4-FFF2-40B4-BE49-F238E27FC236}">
                <a16:creationId xmlns:a16="http://schemas.microsoft.com/office/drawing/2014/main" id="{F61B7224-9CC4-E8BF-8AE5-C3F0E3528814}"/>
              </a:ext>
            </a:extLst>
          </p:cNvPr>
          <p:cNvSpPr>
            <a:spLocks noGrp="1"/>
          </p:cNvSpPr>
          <p:nvPr>
            <p:ph type="sldNum" sz="quarter" idx="12"/>
          </p:nvPr>
        </p:nvSpPr>
        <p:spPr>
          <a:xfrm>
            <a:off x="2" y="6492513"/>
            <a:ext cx="429207" cy="365125"/>
          </a:xfrm>
        </p:spPr>
        <p:txBody>
          <a:bodyPr anchor="ctr">
            <a:normAutofit/>
          </a:bodyPr>
          <a:lstStyle/>
          <a:p>
            <a:pPr>
              <a:spcAft>
                <a:spcPts val="600"/>
              </a:spcAft>
            </a:pPr>
            <a:fld id="{AEAA3239-9EA4-4A65-A281-97F994456D9F}" type="slidenum">
              <a:rPr lang="en-US" smtClean="0"/>
              <a:pPr>
                <a:spcAft>
                  <a:spcPts val="600"/>
                </a:spcAft>
              </a:pPr>
              <a:t>8</a:t>
            </a:fld>
            <a:endParaRPr lang="en-US"/>
          </a:p>
        </p:txBody>
      </p:sp>
    </p:spTree>
    <p:extLst>
      <p:ext uri="{BB962C8B-B14F-4D97-AF65-F5344CB8AC3E}">
        <p14:creationId xmlns:p14="http://schemas.microsoft.com/office/powerpoint/2010/main" val="51757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66CA-AB79-381C-C640-F8C6A0345060}"/>
              </a:ext>
            </a:extLst>
          </p:cNvPr>
          <p:cNvSpPr>
            <a:spLocks noGrp="1"/>
          </p:cNvSpPr>
          <p:nvPr>
            <p:ph type="title"/>
          </p:nvPr>
        </p:nvSpPr>
        <p:spPr>
          <a:xfrm>
            <a:off x="612646" y="634991"/>
            <a:ext cx="11323505" cy="755659"/>
          </a:xfrm>
        </p:spPr>
        <p:txBody>
          <a:bodyPr anchor="t">
            <a:normAutofit/>
          </a:bodyPr>
          <a:lstStyle/>
          <a:p>
            <a:r>
              <a:rPr lang="en-IN"/>
              <a:t>Vision Statement and Strategic Objectives</a:t>
            </a:r>
          </a:p>
        </p:txBody>
      </p:sp>
      <p:sp>
        <p:nvSpPr>
          <p:cNvPr id="3" name="Footer Placeholder 2">
            <a:extLst>
              <a:ext uri="{FF2B5EF4-FFF2-40B4-BE49-F238E27FC236}">
                <a16:creationId xmlns:a16="http://schemas.microsoft.com/office/drawing/2014/main" id="{C704A8DC-7CBF-14D2-1076-54F82F4A4ED5}"/>
              </a:ext>
            </a:extLst>
          </p:cNvPr>
          <p:cNvSpPr>
            <a:spLocks noGrp="1"/>
          </p:cNvSpPr>
          <p:nvPr>
            <p:ph type="ftr" sz="quarter" idx="11"/>
          </p:nvPr>
        </p:nvSpPr>
        <p:spPr>
          <a:xfrm rot="16200000">
            <a:off x="-2067304" y="2241964"/>
            <a:ext cx="4564376" cy="429768"/>
          </a:xfrm>
        </p:spPr>
        <p:txBody>
          <a:bodyPr anchor="ctr">
            <a:normAutofit/>
          </a:bodyPr>
          <a:lstStyle/>
          <a:p>
            <a:pPr>
              <a:spcAft>
                <a:spcPts val="600"/>
              </a:spcAft>
            </a:pPr>
            <a:r>
              <a:rPr lang="en-US"/>
              <a:t>SAMPLE FOOTER TEXT</a:t>
            </a:r>
          </a:p>
        </p:txBody>
      </p:sp>
      <p:sp>
        <p:nvSpPr>
          <p:cNvPr id="4" name="Date Placeholder 3">
            <a:extLst>
              <a:ext uri="{FF2B5EF4-FFF2-40B4-BE49-F238E27FC236}">
                <a16:creationId xmlns:a16="http://schemas.microsoft.com/office/drawing/2014/main" id="{81B71D29-BEE8-6D3E-3833-EEF13C38CBC2}"/>
              </a:ext>
            </a:extLst>
          </p:cNvPr>
          <p:cNvSpPr>
            <a:spLocks noGrp="1"/>
          </p:cNvSpPr>
          <p:nvPr>
            <p:ph type="dt" sz="half" idx="10"/>
          </p:nvPr>
        </p:nvSpPr>
        <p:spPr>
          <a:xfrm rot="16200000">
            <a:off x="-532352" y="5260879"/>
            <a:ext cx="1494475" cy="429768"/>
          </a:xfrm>
        </p:spPr>
        <p:txBody>
          <a:bodyPr anchor="ctr">
            <a:normAutofit/>
          </a:bodyPr>
          <a:lstStyle/>
          <a:p>
            <a:pPr>
              <a:spcAft>
                <a:spcPts val="600"/>
              </a:spcAft>
            </a:pPr>
            <a:fld id="{553ED406-9BBB-8243-8F57-F2904DFCFBBC}" type="datetime1">
              <a:rPr lang="en-US" smtClean="0"/>
              <a:pPr>
                <a:spcAft>
                  <a:spcPts val="600"/>
                </a:spcAft>
              </a:pPr>
              <a:t>9/26/2025</a:t>
            </a:fld>
            <a:endParaRPr lang="en-US"/>
          </a:p>
        </p:txBody>
      </p:sp>
      <p:sp>
        <p:nvSpPr>
          <p:cNvPr id="5" name="Slide Number Placeholder 4">
            <a:extLst>
              <a:ext uri="{FF2B5EF4-FFF2-40B4-BE49-F238E27FC236}">
                <a16:creationId xmlns:a16="http://schemas.microsoft.com/office/drawing/2014/main" id="{6CD43C65-9ABF-18EC-09B0-3898D61C3E4A}"/>
              </a:ext>
            </a:extLst>
          </p:cNvPr>
          <p:cNvSpPr>
            <a:spLocks noGrp="1"/>
          </p:cNvSpPr>
          <p:nvPr>
            <p:ph type="sldNum" sz="quarter" idx="12"/>
          </p:nvPr>
        </p:nvSpPr>
        <p:spPr>
          <a:xfrm>
            <a:off x="2" y="6492513"/>
            <a:ext cx="429207" cy="365125"/>
          </a:xfrm>
        </p:spPr>
        <p:txBody>
          <a:bodyPr anchor="ctr">
            <a:normAutofit/>
          </a:bodyPr>
          <a:lstStyle/>
          <a:p>
            <a:pPr>
              <a:spcAft>
                <a:spcPts val="600"/>
              </a:spcAft>
            </a:pPr>
            <a:fld id="{CC057153-B650-4DEB-B370-79DDCFDCE934}" type="slidenum">
              <a:rPr lang="en-US" smtClean="0"/>
              <a:pPr>
                <a:spcAft>
                  <a:spcPts val="600"/>
                </a:spcAft>
              </a:pPr>
              <a:t>9</a:t>
            </a:fld>
            <a:endParaRPr lang="en-US"/>
          </a:p>
        </p:txBody>
      </p:sp>
      <p:sp>
        <p:nvSpPr>
          <p:cNvPr id="6" name="Content Placeholder 5">
            <a:extLst>
              <a:ext uri="{FF2B5EF4-FFF2-40B4-BE49-F238E27FC236}">
                <a16:creationId xmlns:a16="http://schemas.microsoft.com/office/drawing/2014/main" id="{9018E3B2-599A-42E5-458E-D3A72B15EA8A}"/>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6" y="1572050"/>
            <a:ext cx="11323505" cy="4920463"/>
          </a:xfrm>
        </p:spPr>
        <p:txBody>
          <a:bodyPr>
            <a:normAutofit/>
          </a:bodyPr>
          <a:lstStyle/>
          <a:p>
            <a:pPr marL="0" indent="0">
              <a:spcBef>
                <a:spcPts val="2500"/>
              </a:spcBef>
              <a:buFont typeface="Arial" panose="020B0604020202020204" pitchFamily="34" charset="0"/>
              <a:buNone/>
            </a:pPr>
            <a:r>
              <a:rPr lang="en-IN" b="1"/>
              <a:t>Vision Statement</a:t>
            </a:r>
          </a:p>
          <a:p>
            <a:pPr marL="0" lvl="1" indent="0">
              <a:buFont typeface="Arial" panose="020B0604020202020204" pitchFamily="34" charset="0"/>
              <a:buNone/>
            </a:pPr>
            <a:r>
              <a:t>Democratize digital payments in India through a secure, unified platform empowering all users.</a:t>
            </a:r>
            <a:endParaRPr lang="en-IN"/>
          </a:p>
          <a:p>
            <a:pPr marL="0" indent="0">
              <a:spcBef>
                <a:spcPts val="2500"/>
              </a:spcBef>
              <a:buFont typeface="Arial" panose="020B0604020202020204" pitchFamily="34" charset="0"/>
              <a:buNone/>
            </a:pPr>
            <a:r>
              <a:rPr lang="en-IN" b="1"/>
              <a:t>User Acquisition Target</a:t>
            </a:r>
          </a:p>
          <a:p>
            <a:pPr marL="0" lvl="1" indent="0">
              <a:buFont typeface="Arial" panose="020B0604020202020204" pitchFamily="34" charset="0"/>
              <a:buNone/>
            </a:pPr>
            <a:r>
              <a:t>Aim to register over 5 million users within 18 months to expand platform reach and usage.</a:t>
            </a:r>
            <a:endParaRPr lang="en-IN"/>
          </a:p>
          <a:p>
            <a:pPr marL="0" indent="0">
              <a:spcBef>
                <a:spcPts val="2500"/>
              </a:spcBef>
              <a:buFont typeface="Arial" panose="020B0604020202020204" pitchFamily="34" charset="0"/>
              <a:buNone/>
            </a:pPr>
            <a:r>
              <a:rPr lang="en-IN" b="1"/>
              <a:t>Transaction Volume Goal</a:t>
            </a:r>
          </a:p>
          <a:p>
            <a:pPr marL="0" lvl="1" indent="0">
              <a:buFont typeface="Arial" panose="020B0604020202020204" pitchFamily="34" charset="0"/>
              <a:buNone/>
            </a:pPr>
            <a:r>
              <a:t>Target achieving an annual transaction volume exceeding $2 billion to boost economic activity.</a:t>
            </a:r>
            <a:endParaRPr lang="en-IN"/>
          </a:p>
          <a:p>
            <a:pPr marL="0" indent="0">
              <a:spcBef>
                <a:spcPts val="2500"/>
              </a:spcBef>
              <a:buFont typeface="Arial" panose="020B0604020202020204" pitchFamily="34" charset="0"/>
              <a:buNone/>
            </a:pPr>
            <a:r>
              <a:rPr lang="en-IN" b="1"/>
              <a:t>Market and Merchant Expansion</a:t>
            </a:r>
          </a:p>
          <a:p>
            <a:pPr marL="0" lvl="1" indent="0">
              <a:buFont typeface="Arial" panose="020B0604020202020204" pitchFamily="34" charset="0"/>
              <a:buNone/>
            </a:pPr>
            <a:r>
              <a:t>Expand presence to 100+ cities and onboard 100,000+ merchant partners, including tier 2/3 markets.</a:t>
            </a:r>
            <a:endParaRPr lang="en-IN"/>
          </a:p>
          <a:p>
            <a:pPr marL="0" indent="0">
              <a:spcBef>
                <a:spcPts val="2500"/>
              </a:spcBef>
              <a:buFont typeface="Arial" panose="020B0604020202020204" pitchFamily="34" charset="0"/>
              <a:buNone/>
            </a:pPr>
            <a:r>
              <a:rPr lang="en-IN" b="1"/>
              <a:t>Financial Inclusion Effort</a:t>
            </a:r>
          </a:p>
          <a:p>
            <a:pPr marL="0" lvl="1" indent="0">
              <a:buFont typeface="Arial" panose="020B0604020202020204" pitchFamily="34" charset="0"/>
              <a:buNone/>
            </a:pPr>
            <a:r>
              <a:t>Enable over 1 million first-time digital payment users to increase financial inclusion nationwide.</a:t>
            </a:r>
            <a:endParaRPr lang="en-IN"/>
          </a:p>
        </p:txBody>
      </p:sp>
    </p:spTree>
    <p:extLst>
      <p:ext uri="{BB962C8B-B14F-4D97-AF65-F5344CB8AC3E}">
        <p14:creationId xmlns:p14="http://schemas.microsoft.com/office/powerpoint/2010/main" val="686247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Japandi linear">
  <a:themeElements>
    <a:clrScheme name="Japandi linear 2">
      <a:dk1>
        <a:srgbClr val="000000"/>
      </a:dk1>
      <a:lt1>
        <a:srgbClr val="FFFFFF"/>
      </a:lt1>
      <a:dk2>
        <a:srgbClr val="2C3832"/>
      </a:dk2>
      <a:lt2>
        <a:srgbClr val="F2EDE3"/>
      </a:lt2>
      <a:accent1>
        <a:srgbClr val="B79C8F"/>
      </a:accent1>
      <a:accent2>
        <a:srgbClr val="8A835B"/>
      </a:accent2>
      <a:accent3>
        <a:srgbClr val="A3A588"/>
      </a:accent3>
      <a:accent4>
        <a:srgbClr val="A39382"/>
      </a:accent4>
      <a:accent5>
        <a:srgbClr val="87A3BF"/>
      </a:accent5>
      <a:accent6>
        <a:srgbClr val="6464A0"/>
      </a:accent6>
      <a:hlink>
        <a:srgbClr val="BF6E45"/>
      </a:hlink>
      <a:folHlink>
        <a:srgbClr val="B3932A"/>
      </a:folHlink>
    </a:clrScheme>
    <a:fontScheme name="Custom 24">
      <a:majorFont>
        <a:latin typeface="Nunito Sans"/>
        <a:ea typeface=""/>
        <a:cs typeface=""/>
      </a:majorFont>
      <a:minorFont>
        <a:latin typeface="Nunito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pandi linear_Copilot Layouts_win32_SD_V13" id="{1A98D2ED-8D8F-4042-89AC-2EE345497259}" vid="{2E77DE8A-CCF8-42DD-89D0-20AB94D79F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TotalTime>
  <Words>9441</Words>
  <Application>Microsoft Office PowerPoint</Application>
  <PresentationFormat>Widescreen</PresentationFormat>
  <Paragraphs>628</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Aptos</vt:lpstr>
      <vt:lpstr>Arial</vt:lpstr>
      <vt:lpstr>Nunito Sans</vt:lpstr>
      <vt:lpstr>Univers Light</vt:lpstr>
      <vt:lpstr>Japandi linear</vt:lpstr>
      <vt:lpstr>PayEase: Digital Payments App – Product Strategy and Roadmap</vt:lpstr>
      <vt:lpstr>Agenda Overview: Key Discussion Points</vt:lpstr>
      <vt:lpstr>Market Opportunity and User Insights</vt:lpstr>
      <vt:lpstr>Digital Payments Market Size and Growth Drivers</vt:lpstr>
      <vt:lpstr>Key Market Gaps and User Pain Points</vt:lpstr>
      <vt:lpstr>User Personas and Their Needs</vt:lpstr>
      <vt:lpstr>User Journey Mapping for Core Payment Scenarios</vt:lpstr>
      <vt:lpstr>Product Vision, Strategy, and Value Propositions</vt:lpstr>
      <vt:lpstr>Vision Statement and Strategic Objectives</vt:lpstr>
      <vt:lpstr>Core Product Principles and Differentiators</vt:lpstr>
      <vt:lpstr>Feature Requirements and Prioritisation</vt:lpstr>
      <vt:lpstr>Feature Prioritisation Frameworks and MVP Features</vt:lpstr>
      <vt:lpstr>Enhanced Features and Future Roadmap</vt:lpstr>
      <vt:lpstr>Detailed Specifications for Key Features</vt:lpstr>
      <vt:lpstr>Technical Architecture and Security</vt:lpstr>
      <vt:lpstr>System Architecture and Technology Stack</vt:lpstr>
      <vt:lpstr>API Specifications and Data Protection</vt:lpstr>
      <vt:lpstr>Fraud Prevention and Performance Requirements</vt:lpstr>
      <vt:lpstr>Third-Party Integrations and Compliance</vt:lpstr>
      <vt:lpstr>Success Metrics and KPIs</vt:lpstr>
      <vt:lpstr>North Star Metric and User Engagement KPIs</vt:lpstr>
      <vt:lpstr>Transaction and Business Health Metrics</vt:lpstr>
      <vt:lpstr>Product-Specific KPIs and Measurement Framework</vt:lpstr>
      <vt:lpstr>Milestones for MVP, Product-Market Fit, and Scale</vt:lpstr>
      <vt:lpstr>Competitive Analysis and Positioning</vt:lpstr>
      <vt:lpstr>Competitive Landscape and Direct Competitors</vt:lpstr>
      <vt:lpstr>PayEase Unique Value Propositions</vt:lpstr>
      <vt:lpstr>Feature Comparison Matrix</vt:lpstr>
      <vt:lpstr>Competitive Strategy: Short, Medium, and Long Term</vt:lpstr>
      <vt:lpstr>Go-to-Market Strategy and Launch Plan</vt:lpstr>
      <vt:lpstr>Target Market Segmentation and Value Propositions</vt:lpstr>
      <vt:lpstr>Phased Launch Strategy and Key Activities</vt:lpstr>
      <vt:lpstr>Marketing and Customer Acquisition Strategies</vt:lpstr>
      <vt:lpstr>Retention, Engagement, and Loyalty Programmes</vt:lpstr>
      <vt:lpstr>Product Roadmap and Risk Assessment</vt:lpstr>
      <vt:lpstr>Release Planning and Quarterly Roadmap</vt:lpstr>
      <vt:lpstr>Team Structure and Development Methodology</vt:lpstr>
      <vt:lpstr>Risk Categories and Mitigation Strategies</vt:lpstr>
      <vt:lpstr>Conclusion: Strategic Path Forward for PayEase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Karan Yadav</dc:creator>
  <cp:lastModifiedBy>Karan Yadav</cp:lastModifiedBy>
  <cp:revision>1</cp:revision>
  <dcterms:created xsi:type="dcterms:W3CDTF">2025-09-26T16:26:51Z</dcterms:created>
  <dcterms:modified xsi:type="dcterms:W3CDTF">2025-09-26T16:29:35Z</dcterms:modified>
</cp:coreProperties>
</file>